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7" r:id="rId2"/>
    <p:sldId id="258" r:id="rId3"/>
    <p:sldId id="259" r:id="rId4"/>
    <p:sldId id="264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63" r:id="rId19"/>
    <p:sldId id="260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2U4M7mq7BKEDuIgPRekXCg==" hashData="XbIE37ryjEJX3epeJ+ytMWNOxXQUNc9lHWxqerrwqMJ+lj+8DqwETbGma8ZYDYNv/Cd3PaS08w+YwN8wQNfv7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79" d="100"/>
          <a:sy n="79" d="100"/>
        </p:scale>
        <p:origin x="61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581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00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658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762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792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31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868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761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826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87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164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567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99A9F-9F40-4ECF-B3F2-1E1E7D01EB55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546C6-B147-4D37-AC2B-61721E90C3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55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2568960" y="303840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84" name="Rectangle 3"/>
          <p:cNvSpPr/>
          <p:nvPr/>
        </p:nvSpPr>
        <p:spPr>
          <a:xfrm>
            <a:off x="1188960" y="1606500"/>
            <a:ext cx="11003040" cy="5250960"/>
          </a:xfrm>
          <a:prstGeom prst="rect">
            <a:avLst/>
          </a:prstGeom>
          <a:solidFill>
            <a:srgbClr val="203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fr-FR" sz="4000" b="1" spc="-1" dirty="0">
              <a:solidFill>
                <a:srgbClr val="FFFFFF"/>
              </a:solidFill>
              <a:latin typeface="Marianne"/>
            </a:endParaRPr>
          </a:p>
          <a:p>
            <a:pPr algn="ctr">
              <a:lnSpc>
                <a:spcPct val="100000"/>
              </a:lnSpc>
              <a:buNone/>
            </a:pPr>
            <a:endParaRPr lang="fr-FR" sz="4000" b="1" spc="-1" dirty="0">
              <a:solidFill>
                <a:srgbClr val="FFFFFF"/>
              </a:solidFill>
              <a:latin typeface="Marianne"/>
            </a:endParaRPr>
          </a:p>
          <a:p>
            <a:pPr>
              <a:lnSpc>
                <a:spcPct val="100000"/>
              </a:lnSpc>
              <a:buNone/>
            </a:pPr>
            <a:endParaRPr lang="fr-FR" sz="2400" b="1" strike="noStrike" spc="-1" dirty="0">
              <a:solidFill>
                <a:srgbClr val="FFFFFF"/>
              </a:solidFill>
              <a:latin typeface="Marianne" panose="02000000000000000000" pitchFamily="50" charset="0"/>
            </a:endParaRPr>
          </a:p>
          <a:p>
            <a:pPr algn="ctr"/>
            <a:r>
              <a:rPr lang="fr-FR" sz="4000" b="1" spc="-1" dirty="0">
                <a:solidFill>
                  <a:srgbClr val="FFFFFF"/>
                </a:solidFill>
                <a:latin typeface="Marianne"/>
              </a:rPr>
              <a:t>Malaises et aggravations de maladies</a:t>
            </a:r>
          </a:p>
          <a:p>
            <a:pPr algn="ctr">
              <a:lnSpc>
                <a:spcPct val="100000"/>
              </a:lnSpc>
              <a:buNone/>
            </a:pPr>
            <a:endParaRPr lang="fr-FR" sz="4400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fr-FR" sz="4400" b="0" strike="noStrike" spc="-1" dirty="0">
              <a:latin typeface="Arial"/>
            </a:endParaRPr>
          </a:p>
        </p:txBody>
      </p:sp>
      <p:pic>
        <p:nvPicPr>
          <p:cNvPr id="86" name="Image 6"/>
          <p:cNvPicPr/>
          <p:nvPr/>
        </p:nvPicPr>
        <p:blipFill>
          <a:blip r:embed="rId2"/>
          <a:stretch/>
        </p:blipFill>
        <p:spPr>
          <a:xfrm>
            <a:off x="8663040" y="5749920"/>
            <a:ext cx="3306960" cy="933840"/>
          </a:xfrm>
          <a:prstGeom prst="rect">
            <a:avLst/>
          </a:prstGeom>
          <a:ln w="0"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48" y="20997"/>
            <a:ext cx="1703859" cy="11657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21390" y="5986007"/>
            <a:ext cx="23075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400" b="1" spc="-1" dirty="0">
                <a:solidFill>
                  <a:srgbClr val="FFFFFF"/>
                </a:solidFill>
                <a:latin typeface="Marianne" panose="02000000000000000000" pitchFamily="50" charset="0"/>
              </a:rPr>
              <a:t>DGSCGC / BPAS</a:t>
            </a:r>
            <a:endParaRPr lang="fr-FR" sz="2400" b="1" spc="-1" dirty="0">
              <a:latin typeface="Marianne" panose="02000000000000000000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726021-19C1-7F82-9808-2A55E9E050B5}"/>
              </a:ext>
            </a:extLst>
          </p:cNvPr>
          <p:cNvSpPr/>
          <p:nvPr/>
        </p:nvSpPr>
        <p:spPr>
          <a:xfrm>
            <a:off x="1342417" y="1768542"/>
            <a:ext cx="106275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fr-FR" sz="2000" spc="-1" dirty="0">
                <a:solidFill>
                  <a:srgbClr val="FFFFFF"/>
                </a:solidFill>
                <a:latin typeface="Marianne"/>
              </a:rPr>
              <a:t>Formation continue des 26, 27 et 28 mai 2025</a:t>
            </a:r>
          </a:p>
          <a:p>
            <a:pPr algn="r">
              <a:lnSpc>
                <a:spcPct val="100000"/>
              </a:lnSpc>
              <a:buNone/>
            </a:pPr>
            <a:r>
              <a:rPr lang="fr-FR" sz="2000" spc="-1" dirty="0">
                <a:solidFill>
                  <a:srgbClr val="FFFFFF"/>
                </a:solidFill>
                <a:latin typeface="Marianne"/>
              </a:rPr>
              <a:t>Programme 2026 – Filière opérationnelle</a:t>
            </a:r>
          </a:p>
        </p:txBody>
      </p:sp>
    </p:spTree>
    <p:extLst>
      <p:ext uri="{BB962C8B-B14F-4D97-AF65-F5344CB8AC3E}">
        <p14:creationId xmlns:p14="http://schemas.microsoft.com/office/powerpoint/2010/main" val="3149325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C5875-0E0B-CA52-4CC4-547D89512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48A64B1-A594-716F-4790-77D7769B8313}"/>
              </a:ext>
            </a:extLst>
          </p:cNvPr>
          <p:cNvSpPr/>
          <p:nvPr/>
        </p:nvSpPr>
        <p:spPr>
          <a:xfrm rot="16200000">
            <a:off x="5455104" y="121103"/>
            <a:ext cx="1281793" cy="12192002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8E95D270-78EE-AE97-703D-D1E8A700DF2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9A22E3D-238F-DD86-F997-1A4002070A83}"/>
              </a:ext>
            </a:extLst>
          </p:cNvPr>
          <p:cNvSpPr txBox="1"/>
          <p:nvPr/>
        </p:nvSpPr>
        <p:spPr>
          <a:xfrm>
            <a:off x="1287142" y="706254"/>
            <a:ext cx="961771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Affections liées à la chaleur</a:t>
            </a:r>
            <a:endParaRPr lang="fr-FR" sz="2800" u="sng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70C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Homme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</a:t>
            </a:r>
            <a:r>
              <a:rPr lang="fr-FR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 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ans</a:t>
            </a:r>
          </a:p>
          <a:p>
            <a:endParaRPr lang="fr-FR" dirty="0">
              <a:solidFill>
                <a:srgbClr val="0070C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Réalise un marathon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Température corporelle : 40 °C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Peau chaude sèche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Confusion</a:t>
            </a:r>
          </a:p>
          <a:p>
            <a:r>
              <a:rPr lang="fr-FR" dirty="0" err="1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SpO</a:t>
            </a:r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₂ = 93 %</a:t>
            </a:r>
          </a:p>
          <a:p>
            <a:endParaRPr lang="fr-FR" dirty="0">
              <a:solidFill>
                <a:srgbClr val="0070C0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N’a jamais présenté ce type de malaise.</a:t>
            </a: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B788D0FC-CB57-1E9C-D304-E3CD7B82319A}"/>
              </a:ext>
            </a:extLst>
          </p:cNvPr>
          <p:cNvSpPr/>
          <p:nvPr/>
        </p:nvSpPr>
        <p:spPr>
          <a:xfrm>
            <a:off x="10845156" y="6335091"/>
            <a:ext cx="1327128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i="1" spc="-1" dirty="0">
                <a:solidFill>
                  <a:srgbClr val="FFFFFF"/>
                </a:solidFill>
                <a:latin typeface="Marianne"/>
              </a:rPr>
              <a:t>LES MALAISES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D1E0AC-BA12-587F-3F9B-A57C6C5C2D4C}"/>
              </a:ext>
            </a:extLst>
          </p:cNvPr>
          <p:cNvSpPr txBox="1"/>
          <p:nvPr/>
        </p:nvSpPr>
        <p:spPr>
          <a:xfrm>
            <a:off x="1287142" y="4062950"/>
            <a:ext cx="1068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Que peut on constater lors du 1</a:t>
            </a:r>
            <a:r>
              <a:rPr lang="fr-FR" sz="2400" baseline="30000" dirty="0"/>
              <a:t>er</a:t>
            </a:r>
            <a:r>
              <a:rPr lang="fr-FR" sz="2400" dirty="0"/>
              <a:t> regard ?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E147F95-2635-E32C-A81A-7F12994D25C0}"/>
              </a:ext>
            </a:extLst>
          </p:cNvPr>
          <p:cNvSpPr txBox="1"/>
          <p:nvPr/>
        </p:nvSpPr>
        <p:spPr>
          <a:xfrm>
            <a:off x="1287142" y="4620168"/>
            <a:ext cx="9421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Lors du 2</a:t>
            </a:r>
            <a:r>
              <a:rPr lang="fr-FR" sz="2400" baseline="30000" dirty="0"/>
              <a:t>ème</a:t>
            </a:r>
            <a:r>
              <a:rPr lang="fr-FR" sz="2400" dirty="0"/>
              <a:t> ou 3</a:t>
            </a:r>
            <a:r>
              <a:rPr lang="fr-FR" sz="2400" baseline="30000" dirty="0"/>
              <a:t>ème</a:t>
            </a:r>
            <a:r>
              <a:rPr lang="fr-FR" sz="2400" dirty="0"/>
              <a:t> regard, quels signes de détresse neurologique peut présenter la victime ?</a:t>
            </a:r>
          </a:p>
        </p:txBody>
      </p:sp>
      <p:sp>
        <p:nvSpPr>
          <p:cNvPr id="4" name="AutoShape 2" descr="Jeune femme devenue un coup de chaleur . — Image vectorielle">
            <a:extLst>
              <a:ext uri="{FF2B5EF4-FFF2-40B4-BE49-F238E27FC236}">
                <a16:creationId xmlns:a16="http://schemas.microsoft.com/office/drawing/2014/main" id="{872A9857-78D3-1CE0-254B-CB93A5C4E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203649" cy="120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8247DD4-9B0C-5BAB-4A33-549B0BA15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2216" y="1577992"/>
            <a:ext cx="2776512" cy="185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1AC314F-0B38-A96E-35F2-0ADF2764440B}"/>
              </a:ext>
            </a:extLst>
          </p:cNvPr>
          <p:cNvSpPr/>
          <p:nvPr/>
        </p:nvSpPr>
        <p:spPr>
          <a:xfrm>
            <a:off x="1305804" y="2006087"/>
            <a:ext cx="2174514" cy="2799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D29E0AC-12F0-005B-987C-C2E09ED1D7C8}"/>
              </a:ext>
            </a:extLst>
          </p:cNvPr>
          <p:cNvSpPr/>
          <p:nvPr/>
        </p:nvSpPr>
        <p:spPr>
          <a:xfrm>
            <a:off x="1305804" y="2823313"/>
            <a:ext cx="1232123" cy="2799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21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86B37-ADE6-2932-FCDE-5DA48504B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9309573-293B-9420-4B62-BC9F89C7ED91}"/>
              </a:ext>
            </a:extLst>
          </p:cNvPr>
          <p:cNvSpPr/>
          <p:nvPr/>
        </p:nvSpPr>
        <p:spPr>
          <a:xfrm rot="16200000">
            <a:off x="5455104" y="121103"/>
            <a:ext cx="1281793" cy="12192002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5A24597C-1D82-6CCD-9DFD-9A4E52AA302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sp>
        <p:nvSpPr>
          <p:cNvPr id="9" name="ZoneTexte 7">
            <a:extLst>
              <a:ext uri="{FF2B5EF4-FFF2-40B4-BE49-F238E27FC236}">
                <a16:creationId xmlns:a16="http://schemas.microsoft.com/office/drawing/2014/main" id="{2721D6D5-7C89-B624-137C-B7CBC39AFB21}"/>
              </a:ext>
            </a:extLst>
          </p:cNvPr>
          <p:cNvSpPr/>
          <p:nvPr/>
        </p:nvSpPr>
        <p:spPr>
          <a:xfrm>
            <a:off x="10845156" y="6335091"/>
            <a:ext cx="1327128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i="1" spc="-1" dirty="0">
                <a:solidFill>
                  <a:srgbClr val="FFFFFF"/>
                </a:solidFill>
                <a:latin typeface="Marianne"/>
              </a:rPr>
              <a:t>LES MALAISES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142DF5-B8E1-E956-F35B-E8A1E883C80A}"/>
              </a:ext>
            </a:extLst>
          </p:cNvPr>
          <p:cNvSpPr txBox="1"/>
          <p:nvPr/>
        </p:nvSpPr>
        <p:spPr>
          <a:xfrm>
            <a:off x="1287142" y="686219"/>
            <a:ext cx="942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Que permet de constater lors du 1</a:t>
            </a:r>
            <a:r>
              <a:rPr lang="fr-FR" sz="2400" baseline="30000" dirty="0"/>
              <a:t>er</a:t>
            </a:r>
            <a:r>
              <a:rPr lang="fr-FR" sz="2400" dirty="0"/>
              <a:t> regard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34FA444-6D99-5780-94D0-2DA244C4D176}"/>
              </a:ext>
            </a:extLst>
          </p:cNvPr>
          <p:cNvSpPr txBox="1"/>
          <p:nvPr/>
        </p:nvSpPr>
        <p:spPr>
          <a:xfrm>
            <a:off x="1287142" y="2932167"/>
            <a:ext cx="9421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Lors du 2</a:t>
            </a:r>
            <a:r>
              <a:rPr lang="fr-FR" sz="2400" baseline="30000" dirty="0"/>
              <a:t>ème</a:t>
            </a:r>
            <a:r>
              <a:rPr lang="fr-FR" sz="2400" dirty="0"/>
              <a:t> ou 3</a:t>
            </a:r>
            <a:r>
              <a:rPr lang="fr-FR" sz="2400" baseline="30000" dirty="0"/>
              <a:t>ème</a:t>
            </a:r>
            <a:r>
              <a:rPr lang="fr-FR" sz="2400" dirty="0"/>
              <a:t> regard, quels signes de détresse neurologique peut présenter la victime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6394A3D-856E-F438-862E-339544C6208E}"/>
              </a:ext>
            </a:extLst>
          </p:cNvPr>
          <p:cNvSpPr txBox="1"/>
          <p:nvPr/>
        </p:nvSpPr>
        <p:spPr>
          <a:xfrm>
            <a:off x="9487969" y="213529"/>
            <a:ext cx="2795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80"/>
                </a:highlight>
              </a:rPr>
              <a:t> 07AC04 / 06-2018 PSE②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C12D653-836B-4E3E-9CD8-FC1E4784D612}"/>
              </a:ext>
            </a:extLst>
          </p:cNvPr>
          <p:cNvSpPr txBox="1"/>
          <p:nvPr/>
        </p:nvSpPr>
        <p:spPr>
          <a:xfrm>
            <a:off x="831273" y="248831"/>
            <a:ext cx="7015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Affections liées à la chaleur</a:t>
            </a:r>
            <a:endParaRPr lang="fr-FR" sz="1800" u="sng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9F49CA3-DBBD-A5DE-9140-F28704D45E46}"/>
              </a:ext>
            </a:extLst>
          </p:cNvPr>
          <p:cNvGrpSpPr/>
          <p:nvPr/>
        </p:nvGrpSpPr>
        <p:grpSpPr>
          <a:xfrm>
            <a:off x="1923385" y="1204325"/>
            <a:ext cx="7453745" cy="1022917"/>
            <a:chOff x="1923385" y="1204325"/>
            <a:chExt cx="7453745" cy="102291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E0FD902E-04BE-20F7-01A3-AA5B5328E42E}"/>
                </a:ext>
              </a:extLst>
            </p:cNvPr>
            <p:cNvSpPr/>
            <p:nvPr/>
          </p:nvSpPr>
          <p:spPr>
            <a:xfrm>
              <a:off x="1923385" y="1204325"/>
              <a:ext cx="7453745" cy="1022917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E712A4E-081F-29E2-83E4-3A90C3CA9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75166" y="1505240"/>
              <a:ext cx="7000859" cy="439667"/>
            </a:xfrm>
            <a:prstGeom prst="rect">
              <a:avLst/>
            </a:prstGeom>
          </p:spPr>
        </p:pic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45E7F353-FEAF-7FCE-7A2F-C588F223627B}"/>
                </a:ext>
              </a:extLst>
            </p:cNvPr>
            <p:cNvCxnSpPr>
              <a:cxnSpLocks/>
            </p:cNvCxnSpPr>
            <p:nvPr/>
          </p:nvCxnSpPr>
          <p:spPr>
            <a:xfrm>
              <a:off x="2364360" y="1698568"/>
              <a:ext cx="87283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907ACBE5-FF63-4C66-6C87-E780174DC274}"/>
                </a:ext>
              </a:extLst>
            </p:cNvPr>
            <p:cNvCxnSpPr>
              <a:cxnSpLocks/>
            </p:cNvCxnSpPr>
            <p:nvPr/>
          </p:nvCxnSpPr>
          <p:spPr>
            <a:xfrm>
              <a:off x="2210711" y="1897623"/>
              <a:ext cx="17734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AB11CD7-5B8A-F4DA-91AD-35898CF69502}"/>
              </a:ext>
            </a:extLst>
          </p:cNvPr>
          <p:cNvGrpSpPr/>
          <p:nvPr/>
        </p:nvGrpSpPr>
        <p:grpSpPr>
          <a:xfrm>
            <a:off x="1923384" y="3729190"/>
            <a:ext cx="7453745" cy="1594296"/>
            <a:chOff x="1923384" y="3729190"/>
            <a:chExt cx="7453745" cy="159429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2BF373C-74D7-FD13-4DBC-86A5FA641483}"/>
                </a:ext>
              </a:extLst>
            </p:cNvPr>
            <p:cNvSpPr/>
            <p:nvPr/>
          </p:nvSpPr>
          <p:spPr>
            <a:xfrm>
              <a:off x="1923384" y="3729190"/>
              <a:ext cx="7453745" cy="159429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BA44BBA-5835-C2EA-E60C-DFD459BE2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75166" y="3860920"/>
              <a:ext cx="7000859" cy="1330835"/>
            </a:xfrm>
            <a:prstGeom prst="rect">
              <a:avLst/>
            </a:prstGeom>
          </p:spPr>
        </p:pic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CFF1B4BA-606A-FC02-CBAF-AE60309EC48E}"/>
                </a:ext>
              </a:extLst>
            </p:cNvPr>
            <p:cNvCxnSpPr>
              <a:cxnSpLocks/>
            </p:cNvCxnSpPr>
            <p:nvPr/>
          </p:nvCxnSpPr>
          <p:spPr>
            <a:xfrm>
              <a:off x="2491820" y="4035884"/>
              <a:ext cx="164791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0E7206A7-9C99-280B-686E-88A9CE4F58C8}"/>
                </a:ext>
              </a:extLst>
            </p:cNvPr>
            <p:cNvCxnSpPr>
              <a:cxnSpLocks/>
            </p:cNvCxnSpPr>
            <p:nvPr/>
          </p:nvCxnSpPr>
          <p:spPr>
            <a:xfrm>
              <a:off x="3614716" y="4547515"/>
              <a:ext cx="64004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3255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CD927-4104-031E-FD06-411A9F264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8CDC266-758E-569F-0635-F39FD7A697F0}"/>
              </a:ext>
            </a:extLst>
          </p:cNvPr>
          <p:cNvSpPr/>
          <p:nvPr/>
        </p:nvSpPr>
        <p:spPr>
          <a:xfrm rot="16200000">
            <a:off x="5455104" y="121103"/>
            <a:ext cx="1281793" cy="12192002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CD830745-1CDB-FD03-9ED7-C6499C88B1A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331927-BF7D-E22E-E951-D347D2759B20}"/>
              </a:ext>
            </a:extLst>
          </p:cNvPr>
          <p:cNvSpPr txBox="1"/>
          <p:nvPr/>
        </p:nvSpPr>
        <p:spPr>
          <a:xfrm>
            <a:off x="1287142" y="706254"/>
            <a:ext cx="961771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Accident vasculaire cérébral</a:t>
            </a:r>
            <a:endParaRPr lang="fr-FR" sz="2800" u="sng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70C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Homme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65</a:t>
            </a:r>
            <a:r>
              <a:rPr lang="fr-FR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 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ans</a:t>
            </a:r>
          </a:p>
          <a:p>
            <a:endParaRPr lang="fr-FR" dirty="0">
              <a:solidFill>
                <a:srgbClr val="0070C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Hémiparésie* droite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Trouble parole depuis environ 20 min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Fumeur</a:t>
            </a:r>
          </a:p>
          <a:p>
            <a:r>
              <a:rPr lang="fr-FR" dirty="0" err="1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SpO</a:t>
            </a:r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₂ = 97 %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Glycémie = 84 mg/dl</a:t>
            </a:r>
          </a:p>
          <a:p>
            <a:endParaRPr lang="fr-FR" dirty="0">
              <a:solidFill>
                <a:srgbClr val="0070C0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N’a jamais présenté ce type de malaise.</a:t>
            </a: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BA68579D-8575-5697-3ADE-FA0794425EA6}"/>
              </a:ext>
            </a:extLst>
          </p:cNvPr>
          <p:cNvSpPr/>
          <p:nvPr/>
        </p:nvSpPr>
        <p:spPr>
          <a:xfrm>
            <a:off x="10845156" y="6335091"/>
            <a:ext cx="1327128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i="1" spc="-1" dirty="0">
                <a:solidFill>
                  <a:srgbClr val="FFFFFF"/>
                </a:solidFill>
                <a:latin typeface="Marianne"/>
              </a:rPr>
              <a:t>LES MALAISES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9DDF158-704D-54E5-77E8-6DF5605100F4}"/>
              </a:ext>
            </a:extLst>
          </p:cNvPr>
          <p:cNvSpPr txBox="1"/>
          <p:nvPr/>
        </p:nvSpPr>
        <p:spPr>
          <a:xfrm>
            <a:off x="1287142" y="4062950"/>
            <a:ext cx="1068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Quels signes de survenue brutale peuvent faire évoquer l’AVC au 2</a:t>
            </a:r>
            <a:r>
              <a:rPr lang="fr-FR" sz="2400" baseline="30000" dirty="0"/>
              <a:t>ème</a:t>
            </a:r>
            <a:r>
              <a:rPr lang="fr-FR" sz="2400" dirty="0"/>
              <a:t> regard ?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A9B13D3-0302-BEDD-D792-622A901ED44C}"/>
              </a:ext>
            </a:extLst>
          </p:cNvPr>
          <p:cNvSpPr txBox="1"/>
          <p:nvPr/>
        </p:nvSpPr>
        <p:spPr>
          <a:xfrm>
            <a:off x="1287141" y="4620168"/>
            <a:ext cx="973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/>
              <a:t>Lors du 4</a:t>
            </a:r>
            <a:r>
              <a:rPr lang="fr-FR" sz="2400" baseline="30000" dirty="0"/>
              <a:t>ème</a:t>
            </a:r>
            <a:r>
              <a:rPr lang="fr-FR" sz="2400" dirty="0"/>
              <a:t> regard, quelle action est considérée comme indispensable 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9E5830-09FE-95F3-9D9A-C4334E0D7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4" t="5692" r="4984" b="27852"/>
          <a:stretch/>
        </p:blipFill>
        <p:spPr bwMode="auto">
          <a:xfrm>
            <a:off x="7780785" y="1413588"/>
            <a:ext cx="3064371" cy="2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5B03CDB-9E6B-4461-CC84-8C83E69757E5}"/>
              </a:ext>
            </a:extLst>
          </p:cNvPr>
          <p:cNvSpPr/>
          <p:nvPr/>
        </p:nvSpPr>
        <p:spPr>
          <a:xfrm>
            <a:off x="1305804" y="2006087"/>
            <a:ext cx="2174514" cy="2799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F1F7632-8B6E-600A-C554-788F596E0371}"/>
              </a:ext>
            </a:extLst>
          </p:cNvPr>
          <p:cNvSpPr/>
          <p:nvPr/>
        </p:nvSpPr>
        <p:spPr>
          <a:xfrm>
            <a:off x="1287140" y="3106139"/>
            <a:ext cx="2193177" cy="2799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0D6DF8E-AB9B-1213-529C-82ED2F2D9BA7}"/>
              </a:ext>
            </a:extLst>
          </p:cNvPr>
          <p:cNvSpPr txBox="1"/>
          <p:nvPr/>
        </p:nvSpPr>
        <p:spPr>
          <a:xfrm>
            <a:off x="1305804" y="5288133"/>
            <a:ext cx="5244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* Hémiparésie : déficit partiel de la force musculaire</a:t>
            </a:r>
          </a:p>
        </p:txBody>
      </p:sp>
    </p:spTree>
    <p:extLst>
      <p:ext uri="{BB962C8B-B14F-4D97-AF65-F5344CB8AC3E}">
        <p14:creationId xmlns:p14="http://schemas.microsoft.com/office/powerpoint/2010/main" val="87950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14182-B11A-B9C8-AC82-0DF6E9836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C3BC1A4-1EB8-944E-07FD-821F79DCF47E}"/>
              </a:ext>
            </a:extLst>
          </p:cNvPr>
          <p:cNvSpPr/>
          <p:nvPr/>
        </p:nvSpPr>
        <p:spPr>
          <a:xfrm rot="16200000">
            <a:off x="5455104" y="121103"/>
            <a:ext cx="1281793" cy="12192002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4AB901FE-DD68-7E0D-3339-6DC3900B56F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sp>
        <p:nvSpPr>
          <p:cNvPr id="9" name="ZoneTexte 7">
            <a:extLst>
              <a:ext uri="{FF2B5EF4-FFF2-40B4-BE49-F238E27FC236}">
                <a16:creationId xmlns:a16="http://schemas.microsoft.com/office/drawing/2014/main" id="{90968759-E19D-6EEF-68C7-EE5FC7CD0569}"/>
              </a:ext>
            </a:extLst>
          </p:cNvPr>
          <p:cNvSpPr/>
          <p:nvPr/>
        </p:nvSpPr>
        <p:spPr>
          <a:xfrm>
            <a:off x="10845156" y="6335091"/>
            <a:ext cx="1327128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i="1" spc="-1" dirty="0">
                <a:solidFill>
                  <a:srgbClr val="FFFFFF"/>
                </a:solidFill>
                <a:latin typeface="Marianne"/>
              </a:rPr>
              <a:t>LES MALAISES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0C702EF-5D9A-A1CC-22D0-1F5DB301F34D}"/>
              </a:ext>
            </a:extLst>
          </p:cNvPr>
          <p:cNvSpPr txBox="1"/>
          <p:nvPr/>
        </p:nvSpPr>
        <p:spPr>
          <a:xfrm>
            <a:off x="1287141" y="686219"/>
            <a:ext cx="9816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Quels signes de survenue brutale peuvent faire évoquer l’AVC au 2</a:t>
            </a:r>
            <a:r>
              <a:rPr lang="fr-FR" sz="2400" baseline="30000" dirty="0"/>
              <a:t>ème</a:t>
            </a:r>
            <a:r>
              <a:rPr lang="fr-FR" sz="2400" dirty="0"/>
              <a:t> regard?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972C3E-3BE8-B18C-FADA-D1A936D5965E}"/>
              </a:ext>
            </a:extLst>
          </p:cNvPr>
          <p:cNvSpPr txBox="1"/>
          <p:nvPr/>
        </p:nvSpPr>
        <p:spPr>
          <a:xfrm>
            <a:off x="1287141" y="3123228"/>
            <a:ext cx="942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/>
              <a:t>Lors du 4</a:t>
            </a:r>
            <a:r>
              <a:rPr lang="fr-FR" sz="2400" baseline="30000" dirty="0"/>
              <a:t>ème</a:t>
            </a:r>
            <a:r>
              <a:rPr lang="fr-FR" sz="2400" dirty="0"/>
              <a:t> regard, quelle action est considérée comme indispensable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6585F05-105B-5031-F17F-BD02A331021B}"/>
              </a:ext>
            </a:extLst>
          </p:cNvPr>
          <p:cNvSpPr txBox="1"/>
          <p:nvPr/>
        </p:nvSpPr>
        <p:spPr>
          <a:xfrm>
            <a:off x="9487969" y="213529"/>
            <a:ext cx="2795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80"/>
                </a:highlight>
              </a:rPr>
              <a:t> 06AC01 / 06-2018 PSE②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F70872E-CBD5-65CE-705F-CE965A487AFD}"/>
              </a:ext>
            </a:extLst>
          </p:cNvPr>
          <p:cNvSpPr txBox="1"/>
          <p:nvPr/>
        </p:nvSpPr>
        <p:spPr>
          <a:xfrm>
            <a:off x="831273" y="248831"/>
            <a:ext cx="7015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Accident vasculaire cérébral</a:t>
            </a:r>
            <a:endParaRPr lang="fr-FR" sz="1800" u="sng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7216615-B920-DC75-4341-C26F7C8C3975}"/>
              </a:ext>
            </a:extLst>
          </p:cNvPr>
          <p:cNvGrpSpPr/>
          <p:nvPr/>
        </p:nvGrpSpPr>
        <p:grpSpPr>
          <a:xfrm>
            <a:off x="1923384" y="3729190"/>
            <a:ext cx="7453745" cy="1317296"/>
            <a:chOff x="1923384" y="3729190"/>
            <a:chExt cx="7453745" cy="131729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F993F309-822A-9876-F43A-66B2401DEEF1}"/>
                </a:ext>
              </a:extLst>
            </p:cNvPr>
            <p:cNvSpPr/>
            <p:nvPr/>
          </p:nvSpPr>
          <p:spPr>
            <a:xfrm>
              <a:off x="1923384" y="3729190"/>
              <a:ext cx="7453745" cy="131729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4DD1A5B-B636-59CB-CB47-6C4AD817D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75166" y="3945384"/>
              <a:ext cx="7000859" cy="884908"/>
            </a:xfrm>
            <a:prstGeom prst="rect">
              <a:avLst/>
            </a:prstGeom>
          </p:spPr>
        </p:pic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00C1015E-A9D9-56B3-CF3E-A4F1E5347C8C}"/>
                </a:ext>
              </a:extLst>
            </p:cNvPr>
            <p:cNvCxnSpPr>
              <a:cxnSpLocks/>
            </p:cNvCxnSpPr>
            <p:nvPr/>
          </p:nvCxnSpPr>
          <p:spPr>
            <a:xfrm>
              <a:off x="3009207" y="4161590"/>
              <a:ext cx="84789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AF0800CF-DA89-6397-419F-315ACC9E7C6D}"/>
                </a:ext>
              </a:extLst>
            </p:cNvPr>
            <p:cNvCxnSpPr>
              <a:cxnSpLocks/>
            </p:cNvCxnSpPr>
            <p:nvPr/>
          </p:nvCxnSpPr>
          <p:spPr>
            <a:xfrm>
              <a:off x="4222865" y="4161590"/>
              <a:ext cx="400673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2CF8987-9EB1-0959-FB5B-D65CCDCB84E3}"/>
              </a:ext>
            </a:extLst>
          </p:cNvPr>
          <p:cNvGrpSpPr/>
          <p:nvPr/>
        </p:nvGrpSpPr>
        <p:grpSpPr>
          <a:xfrm>
            <a:off x="1923384" y="1640593"/>
            <a:ext cx="7453745" cy="1022917"/>
            <a:chOff x="1923384" y="1640593"/>
            <a:chExt cx="7453745" cy="102291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D20927F-9231-C382-196B-5165B1F18176}"/>
                </a:ext>
              </a:extLst>
            </p:cNvPr>
            <p:cNvSpPr/>
            <p:nvPr/>
          </p:nvSpPr>
          <p:spPr>
            <a:xfrm>
              <a:off x="1923384" y="1640593"/>
              <a:ext cx="7453745" cy="1022917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C11CBFA-70E2-F181-F226-7F5BA924A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75166" y="1774538"/>
              <a:ext cx="7000859" cy="791032"/>
            </a:xfrm>
            <a:prstGeom prst="rect">
              <a:avLst/>
            </a:prstGeom>
          </p:spPr>
        </p:pic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FD2ECC3E-BBBA-5174-A8A4-B191C5392B46}"/>
                </a:ext>
              </a:extLst>
            </p:cNvPr>
            <p:cNvCxnSpPr>
              <a:cxnSpLocks/>
            </p:cNvCxnSpPr>
            <p:nvPr/>
          </p:nvCxnSpPr>
          <p:spPr>
            <a:xfrm>
              <a:off x="4525669" y="2014452"/>
              <a:ext cx="87283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9EEA6EDC-DFD7-AAF5-1132-875040F824E1}"/>
                </a:ext>
              </a:extLst>
            </p:cNvPr>
            <p:cNvCxnSpPr>
              <a:cxnSpLocks/>
            </p:cNvCxnSpPr>
            <p:nvPr/>
          </p:nvCxnSpPr>
          <p:spPr>
            <a:xfrm>
              <a:off x="2793284" y="2500253"/>
              <a:ext cx="92963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7495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74E7A-2C40-DDCF-E565-5D00E8F85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4D82178-D592-FFF9-F4BE-93432D8B3594}"/>
              </a:ext>
            </a:extLst>
          </p:cNvPr>
          <p:cNvSpPr/>
          <p:nvPr/>
        </p:nvSpPr>
        <p:spPr>
          <a:xfrm rot="16200000">
            <a:off x="5455104" y="121103"/>
            <a:ext cx="1281793" cy="12192002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11BDF12A-7060-028A-4600-C175186F44A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5359187-E612-4B36-D0B5-C130F734B619}"/>
              </a:ext>
            </a:extLst>
          </p:cNvPr>
          <p:cNvSpPr txBox="1"/>
          <p:nvPr/>
        </p:nvSpPr>
        <p:spPr>
          <a:xfrm>
            <a:off x="1287142" y="706254"/>
            <a:ext cx="961771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Crise convulsive généralisée</a:t>
            </a:r>
            <a:r>
              <a:rPr lang="fr-FR" sz="2800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</a:p>
          <a:p>
            <a:endParaRPr lang="fr-FR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Nourrisson</a:t>
            </a:r>
            <a:endParaRPr lang="fr-FR" sz="18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70C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Convulsions pendant 20 secondes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Hypotonie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FR 22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Température corporelle : 40,5</a:t>
            </a:r>
            <a:r>
              <a:rPr lang="fr-FR" sz="1600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°</a:t>
            </a:r>
            <a:endParaRPr lang="fr-FR" dirty="0">
              <a:solidFill>
                <a:srgbClr val="0070C0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 err="1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SpO</a:t>
            </a:r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₂ = 95 %</a:t>
            </a:r>
          </a:p>
          <a:p>
            <a:endParaRPr lang="fr-FR" dirty="0">
              <a:solidFill>
                <a:srgbClr val="0070C0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7DCF92FE-0C26-BF5A-7962-785F243FF48C}"/>
              </a:ext>
            </a:extLst>
          </p:cNvPr>
          <p:cNvSpPr/>
          <p:nvPr/>
        </p:nvSpPr>
        <p:spPr>
          <a:xfrm>
            <a:off x="10845156" y="6335091"/>
            <a:ext cx="1327128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i="1" spc="-1" dirty="0">
                <a:solidFill>
                  <a:srgbClr val="FFFFFF"/>
                </a:solidFill>
                <a:latin typeface="Marianne"/>
              </a:rPr>
              <a:t>LES MALAISES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843C9AB-C4B1-92FA-3FEA-576CF01172A1}"/>
              </a:ext>
            </a:extLst>
          </p:cNvPr>
          <p:cNvSpPr txBox="1"/>
          <p:nvPr/>
        </p:nvSpPr>
        <p:spPr>
          <a:xfrm>
            <a:off x="1287141" y="3902329"/>
            <a:ext cx="10683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Quel facteur est particulièrement responsable d’une crise convulsive chez un nourrisson?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4046AFF-E625-9E35-A62C-09B897EF7D03}"/>
              </a:ext>
            </a:extLst>
          </p:cNvPr>
          <p:cNvSpPr txBox="1"/>
          <p:nvPr/>
        </p:nvSpPr>
        <p:spPr>
          <a:xfrm>
            <a:off x="1287142" y="4785055"/>
            <a:ext cx="942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De quoi s’accompagne la crise convulsive chez le nourrisson ? 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27E493C-6796-D8B2-7C57-52356C4012A7}"/>
              </a:ext>
            </a:extLst>
          </p:cNvPr>
          <p:cNvSpPr/>
          <p:nvPr/>
        </p:nvSpPr>
        <p:spPr>
          <a:xfrm>
            <a:off x="1286743" y="2808388"/>
            <a:ext cx="3218755" cy="3157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D2B480A-CCA4-4B3A-29EB-4C887C22A567}"/>
              </a:ext>
            </a:extLst>
          </p:cNvPr>
          <p:cNvSpPr/>
          <p:nvPr/>
        </p:nvSpPr>
        <p:spPr>
          <a:xfrm>
            <a:off x="1286743" y="2262769"/>
            <a:ext cx="2473494" cy="2907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Image générée">
            <a:extLst>
              <a:ext uri="{FF2B5EF4-FFF2-40B4-BE49-F238E27FC236}">
                <a16:creationId xmlns:a16="http://schemas.microsoft.com/office/drawing/2014/main" id="{835D492B-60DD-6B98-8248-BA383357D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930">
            <a:off x="8248136" y="1303840"/>
            <a:ext cx="1524125" cy="2286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D9766-13BC-DF6B-C023-08457F467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D7C015A-82C3-A289-D683-EE30696C354D}"/>
              </a:ext>
            </a:extLst>
          </p:cNvPr>
          <p:cNvSpPr/>
          <p:nvPr/>
        </p:nvSpPr>
        <p:spPr>
          <a:xfrm rot="16200000">
            <a:off x="5455104" y="121103"/>
            <a:ext cx="1281793" cy="12192002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12654251-1AB6-FA37-B44C-84579C1BE11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sp>
        <p:nvSpPr>
          <p:cNvPr id="9" name="ZoneTexte 7">
            <a:extLst>
              <a:ext uri="{FF2B5EF4-FFF2-40B4-BE49-F238E27FC236}">
                <a16:creationId xmlns:a16="http://schemas.microsoft.com/office/drawing/2014/main" id="{2AF888FE-7061-2C83-2676-2C4D70D88E62}"/>
              </a:ext>
            </a:extLst>
          </p:cNvPr>
          <p:cNvSpPr/>
          <p:nvPr/>
        </p:nvSpPr>
        <p:spPr>
          <a:xfrm>
            <a:off x="10845156" y="6335091"/>
            <a:ext cx="1327128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i="1" spc="-1" dirty="0">
                <a:solidFill>
                  <a:srgbClr val="FFFFFF"/>
                </a:solidFill>
                <a:latin typeface="Marianne"/>
              </a:rPr>
              <a:t>LES MALAISES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9FD9F54-646B-E531-1B96-886EE8E2DE85}"/>
              </a:ext>
            </a:extLst>
          </p:cNvPr>
          <p:cNvSpPr txBox="1"/>
          <p:nvPr/>
        </p:nvSpPr>
        <p:spPr>
          <a:xfrm>
            <a:off x="683281" y="686219"/>
            <a:ext cx="11300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Quel facteur est particulièrement responsable d’une crise convulsive chez un nourrisson?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2242119-0CBA-1573-022E-BA8248EBAEB2}"/>
              </a:ext>
            </a:extLst>
          </p:cNvPr>
          <p:cNvSpPr txBox="1"/>
          <p:nvPr/>
        </p:nvSpPr>
        <p:spPr>
          <a:xfrm>
            <a:off x="683280" y="3198516"/>
            <a:ext cx="942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De quoi s’accompagne la crise convulsive chez le nourrisson ?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FDB9875-A488-38EC-8C15-D9D93AC7D482}"/>
              </a:ext>
            </a:extLst>
          </p:cNvPr>
          <p:cNvSpPr txBox="1"/>
          <p:nvPr/>
        </p:nvSpPr>
        <p:spPr>
          <a:xfrm>
            <a:off x="9487969" y="213529"/>
            <a:ext cx="2795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80"/>
                </a:highlight>
              </a:rPr>
              <a:t> 06AC02 / 06-2018 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D33A3B1-0E61-D99C-4BD5-3E91B93D921B}"/>
              </a:ext>
            </a:extLst>
          </p:cNvPr>
          <p:cNvSpPr txBox="1"/>
          <p:nvPr/>
        </p:nvSpPr>
        <p:spPr>
          <a:xfrm>
            <a:off x="831273" y="248832"/>
            <a:ext cx="3591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u="sng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Crise convulsive généralisée</a:t>
            </a:r>
            <a:r>
              <a:rPr lang="fr-FR" sz="1800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E22B356-1255-38A8-54E4-60D89982E2E4}"/>
              </a:ext>
            </a:extLst>
          </p:cNvPr>
          <p:cNvGrpSpPr/>
          <p:nvPr/>
        </p:nvGrpSpPr>
        <p:grpSpPr>
          <a:xfrm>
            <a:off x="1923384" y="3729190"/>
            <a:ext cx="7453745" cy="1723959"/>
            <a:chOff x="1923384" y="3729190"/>
            <a:chExt cx="7453745" cy="1723959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E5253F3C-8A4E-CE85-32FA-5EAB33028186}"/>
                </a:ext>
              </a:extLst>
            </p:cNvPr>
            <p:cNvSpPr/>
            <p:nvPr/>
          </p:nvSpPr>
          <p:spPr>
            <a:xfrm>
              <a:off x="1923384" y="3729190"/>
              <a:ext cx="7453745" cy="172395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DB52003-21F0-3909-7449-FE0655777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0892" y="3921815"/>
              <a:ext cx="7122861" cy="1392866"/>
            </a:xfrm>
            <a:prstGeom prst="rect">
              <a:avLst/>
            </a:prstGeom>
          </p:spPr>
        </p:pic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C58E5F48-1D34-BC56-3073-AFBA5962F496}"/>
                </a:ext>
              </a:extLst>
            </p:cNvPr>
            <p:cNvCxnSpPr>
              <a:cxnSpLocks/>
            </p:cNvCxnSpPr>
            <p:nvPr/>
          </p:nvCxnSpPr>
          <p:spPr>
            <a:xfrm>
              <a:off x="2836775" y="4845903"/>
              <a:ext cx="71819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AEBA248-6497-9CBC-A33E-77E499CC56AA}"/>
              </a:ext>
            </a:extLst>
          </p:cNvPr>
          <p:cNvGrpSpPr/>
          <p:nvPr/>
        </p:nvGrpSpPr>
        <p:grpSpPr>
          <a:xfrm>
            <a:off x="1923385" y="1586574"/>
            <a:ext cx="7453745" cy="1173252"/>
            <a:chOff x="1923385" y="1586574"/>
            <a:chExt cx="7453745" cy="11732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F9AA22E-8FCE-BB24-A897-6003114F7841}"/>
                </a:ext>
              </a:extLst>
            </p:cNvPr>
            <p:cNvSpPr/>
            <p:nvPr/>
          </p:nvSpPr>
          <p:spPr>
            <a:xfrm>
              <a:off x="1923385" y="1586574"/>
              <a:ext cx="7453745" cy="117325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E23EEBF-58E8-679C-DAC8-E1D12153D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0892" y="1940686"/>
              <a:ext cx="7122861" cy="465027"/>
            </a:xfrm>
            <a:prstGeom prst="rect">
              <a:avLst/>
            </a:prstGeom>
          </p:spPr>
        </p:pic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F11DC769-3CAA-597F-4265-89FECCED1EAA}"/>
                </a:ext>
              </a:extLst>
            </p:cNvPr>
            <p:cNvCxnSpPr>
              <a:cxnSpLocks/>
            </p:cNvCxnSpPr>
            <p:nvPr/>
          </p:nvCxnSpPr>
          <p:spPr>
            <a:xfrm>
              <a:off x="2220685" y="2361246"/>
              <a:ext cx="289791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9975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DD1B5-3E08-9DED-CF1B-2181A0E4B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59E033A-0643-FDBF-0D28-A5574EEFBF04}"/>
              </a:ext>
            </a:extLst>
          </p:cNvPr>
          <p:cNvSpPr/>
          <p:nvPr/>
        </p:nvSpPr>
        <p:spPr>
          <a:xfrm rot="16200000">
            <a:off x="5455104" y="121103"/>
            <a:ext cx="1281793" cy="12192002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DC3FC16D-7715-4309-3A34-76D880DB08B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B8BCAE0-74EE-E692-4A14-086274A03902}"/>
              </a:ext>
            </a:extLst>
          </p:cNvPr>
          <p:cNvSpPr txBox="1"/>
          <p:nvPr/>
        </p:nvSpPr>
        <p:spPr>
          <a:xfrm>
            <a:off x="1287142" y="706254"/>
            <a:ext cx="961771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Malaise vagal ou orthostatique</a:t>
            </a:r>
            <a:endParaRPr lang="fr-FR" sz="2800" u="sng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Femme 27 ans</a:t>
            </a:r>
            <a:endParaRPr lang="fr-FR" sz="18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rgbClr val="0070C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Étourdissements 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Nausées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FR 20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Température corporelle : 36,8</a:t>
            </a:r>
            <a:r>
              <a:rPr lang="fr-FR" sz="1600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°</a:t>
            </a:r>
            <a:endParaRPr lang="fr-FR" dirty="0">
              <a:solidFill>
                <a:srgbClr val="0070C0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 err="1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SpO</a:t>
            </a:r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₂ = 98 %</a:t>
            </a:r>
          </a:p>
          <a:p>
            <a:endParaRPr lang="fr-FR" dirty="0">
              <a:solidFill>
                <a:srgbClr val="0070C0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B009C802-E6A1-938D-CDCF-15DF9A8C1EF9}"/>
              </a:ext>
            </a:extLst>
          </p:cNvPr>
          <p:cNvSpPr/>
          <p:nvPr/>
        </p:nvSpPr>
        <p:spPr>
          <a:xfrm>
            <a:off x="10845156" y="6335091"/>
            <a:ext cx="1327128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i="1" spc="-1" dirty="0">
                <a:solidFill>
                  <a:srgbClr val="FFFFFF"/>
                </a:solidFill>
                <a:latin typeface="Marianne"/>
              </a:rPr>
              <a:t>LES MALAISES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C957F9F-985F-C269-1ACE-DDF302974DBB}"/>
              </a:ext>
            </a:extLst>
          </p:cNvPr>
          <p:cNvSpPr txBox="1"/>
          <p:nvPr/>
        </p:nvSpPr>
        <p:spPr>
          <a:xfrm>
            <a:off x="1287141" y="3902329"/>
            <a:ext cx="1068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Quels sont les signes d’un malaise vagal ?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67BC6F8-BDA2-72D3-5E62-AFD56425D73A}"/>
              </a:ext>
            </a:extLst>
          </p:cNvPr>
          <p:cNvSpPr txBox="1"/>
          <p:nvPr/>
        </p:nvSpPr>
        <p:spPr>
          <a:xfrm>
            <a:off x="1286743" y="4594390"/>
            <a:ext cx="942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Quelles sont les manœuvres physiques à faire réaliser à la victime ?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09F4F88-38CE-8381-273B-E91CBAAC7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0" b="99300" l="10000" r="90000">
                        <a14:foregroundMark x1="17333" y1="11100" x2="12067" y2="11600"/>
                        <a14:foregroundMark x1="17333" y1="7400" x2="17000" y2="1300"/>
                        <a14:foregroundMark x1="78333" y1="80200" x2="80467" y2="99300"/>
                        <a14:foregroundMark x1="58400" y1="87200" x2="55267" y2="99300"/>
                        <a14:foregroundMark x1="77400" y1="83400" x2="59867" y2="86500"/>
                        <a14:foregroundMark x1="59867" y1="86500" x2="74400" y2="98000"/>
                        <a14:foregroundMark x1="74400" y1="98000" x2="64933" y2="96000"/>
                      </a14:backgroundRemoval>
                    </a14:imgEffect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4" t="7452"/>
          <a:stretch/>
        </p:blipFill>
        <p:spPr>
          <a:xfrm rot="10800000" flipV="1">
            <a:off x="7625916" y="1530220"/>
            <a:ext cx="2954998" cy="1851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3E0DE57-19C9-101C-65A0-A1022845D447}"/>
              </a:ext>
            </a:extLst>
          </p:cNvPr>
          <p:cNvSpPr/>
          <p:nvPr/>
        </p:nvSpPr>
        <p:spPr>
          <a:xfrm>
            <a:off x="1286744" y="2010048"/>
            <a:ext cx="1971846" cy="2473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D935F2F-3C8D-3D0D-F122-8E87A2EADB6D}"/>
              </a:ext>
            </a:extLst>
          </p:cNvPr>
          <p:cNvSpPr/>
          <p:nvPr/>
        </p:nvSpPr>
        <p:spPr>
          <a:xfrm>
            <a:off x="1286743" y="2262769"/>
            <a:ext cx="1138577" cy="3157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6" name="Picture 2" descr="Malaise vagal - F.I.S.A">
            <a:extLst>
              <a:ext uri="{FF2B5EF4-FFF2-40B4-BE49-F238E27FC236}">
                <a16:creationId xmlns:a16="http://schemas.microsoft.com/office/drawing/2014/main" id="{D361BF0A-A898-46F5-DB96-F19145D3A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0608" y="4133161"/>
            <a:ext cx="2028499" cy="128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16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F2814-BF34-F986-2710-37AEF5A39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3CA07B5-ED19-1A37-76DE-33D189ADB0F6}"/>
              </a:ext>
            </a:extLst>
          </p:cNvPr>
          <p:cNvSpPr/>
          <p:nvPr/>
        </p:nvSpPr>
        <p:spPr>
          <a:xfrm rot="16200000">
            <a:off x="5455104" y="121103"/>
            <a:ext cx="1281793" cy="12192002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E89B6BFA-B7A3-A726-9E95-1AD2019F1D5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sp>
        <p:nvSpPr>
          <p:cNvPr id="9" name="ZoneTexte 7">
            <a:extLst>
              <a:ext uri="{FF2B5EF4-FFF2-40B4-BE49-F238E27FC236}">
                <a16:creationId xmlns:a16="http://schemas.microsoft.com/office/drawing/2014/main" id="{28799A42-9F24-075A-B0CD-AAF7FC37972A}"/>
              </a:ext>
            </a:extLst>
          </p:cNvPr>
          <p:cNvSpPr/>
          <p:nvPr/>
        </p:nvSpPr>
        <p:spPr>
          <a:xfrm>
            <a:off x="10845156" y="6335091"/>
            <a:ext cx="1327128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i="1" spc="-1" dirty="0">
                <a:solidFill>
                  <a:srgbClr val="FFFFFF"/>
                </a:solidFill>
                <a:latin typeface="Marianne"/>
              </a:rPr>
              <a:t>LES MALAISES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F81491-087E-6E81-D228-082093F05E70}"/>
              </a:ext>
            </a:extLst>
          </p:cNvPr>
          <p:cNvSpPr txBox="1"/>
          <p:nvPr/>
        </p:nvSpPr>
        <p:spPr>
          <a:xfrm>
            <a:off x="1287141" y="686219"/>
            <a:ext cx="9816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Quels sont les signes d’un malaise vagal ?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FFCFB72-FFA9-6E7C-1707-370343C5FFEA}"/>
              </a:ext>
            </a:extLst>
          </p:cNvPr>
          <p:cNvSpPr txBox="1"/>
          <p:nvPr/>
        </p:nvSpPr>
        <p:spPr>
          <a:xfrm>
            <a:off x="1287141" y="3123228"/>
            <a:ext cx="942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Quelles sont les manœuvres physiques à faire réaliser à la victime ?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74FF383-1E61-8E35-8B4A-BB76E43A29E1}"/>
              </a:ext>
            </a:extLst>
          </p:cNvPr>
          <p:cNvSpPr txBox="1"/>
          <p:nvPr/>
        </p:nvSpPr>
        <p:spPr>
          <a:xfrm>
            <a:off x="9487969" y="213529"/>
            <a:ext cx="2795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80"/>
                </a:highlight>
              </a:rPr>
              <a:t> 06PR06 / 09-2014 PSE①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893E6A8-107C-62A7-10D3-A3CB5A6C47F9}"/>
              </a:ext>
            </a:extLst>
          </p:cNvPr>
          <p:cNvSpPr txBox="1"/>
          <p:nvPr/>
        </p:nvSpPr>
        <p:spPr>
          <a:xfrm>
            <a:off x="831273" y="248831"/>
            <a:ext cx="7015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Malaise et aggravation de maladie</a:t>
            </a:r>
            <a:endParaRPr lang="fr-FR" sz="1800" u="sng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D37E521-1013-BCC6-8F22-722241CEB9DD}"/>
              </a:ext>
            </a:extLst>
          </p:cNvPr>
          <p:cNvGrpSpPr/>
          <p:nvPr/>
        </p:nvGrpSpPr>
        <p:grpSpPr>
          <a:xfrm>
            <a:off x="1923384" y="3729190"/>
            <a:ext cx="7453745" cy="1317296"/>
            <a:chOff x="1923384" y="3729190"/>
            <a:chExt cx="7453745" cy="131729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016A59B4-0C3D-05D0-FF69-DB5B7DE3CBFD}"/>
                </a:ext>
              </a:extLst>
            </p:cNvPr>
            <p:cNvSpPr/>
            <p:nvPr/>
          </p:nvSpPr>
          <p:spPr>
            <a:xfrm>
              <a:off x="1923384" y="3729190"/>
              <a:ext cx="7453745" cy="131729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77CBF68-D277-7420-1F8F-AEBE6B4A3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56419" y="3822341"/>
              <a:ext cx="7000859" cy="1137083"/>
            </a:xfrm>
            <a:prstGeom prst="rect">
              <a:avLst/>
            </a:prstGeom>
          </p:spPr>
        </p:pic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5C7E130-9E70-5F22-079A-D9708D7ECAF9}"/>
                </a:ext>
              </a:extLst>
            </p:cNvPr>
            <p:cNvCxnSpPr>
              <a:cxnSpLocks/>
            </p:cNvCxnSpPr>
            <p:nvPr/>
          </p:nvCxnSpPr>
          <p:spPr>
            <a:xfrm>
              <a:off x="2463280" y="4021292"/>
              <a:ext cx="118091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DB7935D7-A714-6F6D-A40F-62992975E098}"/>
                </a:ext>
              </a:extLst>
            </p:cNvPr>
            <p:cNvCxnSpPr>
              <a:cxnSpLocks/>
            </p:cNvCxnSpPr>
            <p:nvPr/>
          </p:nvCxnSpPr>
          <p:spPr>
            <a:xfrm>
              <a:off x="2441945" y="4252012"/>
              <a:ext cx="244593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A0A62DC7-3A62-FC51-E305-BDC5A70FF74B}"/>
                </a:ext>
              </a:extLst>
            </p:cNvPr>
            <p:cNvCxnSpPr>
              <a:cxnSpLocks/>
            </p:cNvCxnSpPr>
            <p:nvPr/>
          </p:nvCxnSpPr>
          <p:spPr>
            <a:xfrm>
              <a:off x="2441945" y="4480245"/>
              <a:ext cx="155170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1DDE8224-5605-2CD9-81F2-EFF5A986FEE7}"/>
              </a:ext>
            </a:extLst>
          </p:cNvPr>
          <p:cNvGrpSpPr/>
          <p:nvPr/>
        </p:nvGrpSpPr>
        <p:grpSpPr>
          <a:xfrm>
            <a:off x="1923384" y="1444643"/>
            <a:ext cx="7453745" cy="1266441"/>
            <a:chOff x="1923384" y="1640593"/>
            <a:chExt cx="7453745" cy="126644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2C79A08-4587-D956-87B8-4B6823FEFF7B}"/>
                </a:ext>
              </a:extLst>
            </p:cNvPr>
            <p:cNvSpPr/>
            <p:nvPr/>
          </p:nvSpPr>
          <p:spPr>
            <a:xfrm>
              <a:off x="1923384" y="1640593"/>
              <a:ext cx="7453745" cy="126644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CD72EA9-ED22-A2F1-C492-0B84E92B7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56420" y="1956874"/>
              <a:ext cx="7000859" cy="652603"/>
            </a:xfrm>
            <a:prstGeom prst="rect">
              <a:avLst/>
            </a:prstGeom>
          </p:spPr>
        </p:pic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599B0BD4-0BBC-FCCE-10CD-67E7C560E29A}"/>
                </a:ext>
              </a:extLst>
            </p:cNvPr>
            <p:cNvCxnSpPr>
              <a:cxnSpLocks/>
            </p:cNvCxnSpPr>
            <p:nvPr/>
          </p:nvCxnSpPr>
          <p:spPr>
            <a:xfrm>
              <a:off x="3993654" y="2372916"/>
              <a:ext cx="102723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21CE482C-85C3-7C7C-9175-EFFCA8F4A01E}"/>
                </a:ext>
              </a:extLst>
            </p:cNvPr>
            <p:cNvCxnSpPr>
              <a:cxnSpLocks/>
            </p:cNvCxnSpPr>
            <p:nvPr/>
          </p:nvCxnSpPr>
          <p:spPr>
            <a:xfrm>
              <a:off x="5348062" y="2370020"/>
              <a:ext cx="58722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5F9135B-E48D-EA7B-DA48-FB268153BDA4}"/>
                </a:ext>
              </a:extLst>
            </p:cNvPr>
            <p:cNvSpPr/>
            <p:nvPr/>
          </p:nvSpPr>
          <p:spPr>
            <a:xfrm>
              <a:off x="7044611" y="2370020"/>
              <a:ext cx="2084674" cy="2234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17468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39439-4FB0-80AB-EDA0-AE6C38073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3">
            <a:extLst>
              <a:ext uri="{FF2B5EF4-FFF2-40B4-BE49-F238E27FC236}">
                <a16:creationId xmlns:a16="http://schemas.microsoft.com/office/drawing/2014/main" id="{0CC55A5E-2277-CCC3-5574-87E1F86F7F52}"/>
              </a:ext>
            </a:extLst>
          </p:cNvPr>
          <p:cNvSpPr/>
          <p:nvPr/>
        </p:nvSpPr>
        <p:spPr>
          <a:xfrm>
            <a:off x="0" y="0"/>
            <a:ext cx="3108600" cy="6857640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91" name="Image 4">
            <a:extLst>
              <a:ext uri="{FF2B5EF4-FFF2-40B4-BE49-F238E27FC236}">
                <a16:creationId xmlns:a16="http://schemas.microsoft.com/office/drawing/2014/main" id="{71F132CF-A9FC-9219-AD8B-340680189F5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pic>
        <p:nvPicPr>
          <p:cNvPr id="92" name="Image 5">
            <a:extLst>
              <a:ext uri="{FF2B5EF4-FFF2-40B4-BE49-F238E27FC236}">
                <a16:creationId xmlns:a16="http://schemas.microsoft.com/office/drawing/2014/main" id="{3D9A6FCD-923A-2952-96F7-8CC801ACB3E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486400" y="3256920"/>
            <a:ext cx="1218960" cy="344160"/>
          </a:xfrm>
          <a:prstGeom prst="rect">
            <a:avLst/>
          </a:prstGeom>
          <a:ln w="0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509F26-FACB-3F79-FB35-0DBB98B86656}"/>
              </a:ext>
            </a:extLst>
          </p:cNvPr>
          <p:cNvSpPr/>
          <p:nvPr/>
        </p:nvSpPr>
        <p:spPr>
          <a:xfrm>
            <a:off x="2156604" y="2108780"/>
            <a:ext cx="9230264" cy="2640440"/>
          </a:xfrm>
          <a:prstGeom prst="rect">
            <a:avLst/>
          </a:prstGeom>
          <a:solidFill>
            <a:srgbClr val="698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buNone/>
            </a:pPr>
            <a:r>
              <a:rPr lang="fr-FR" sz="4500" b="1" spc="-1" dirty="0">
                <a:solidFill>
                  <a:srgbClr val="FFFFFF"/>
                </a:solidFill>
                <a:latin typeface="Marianne"/>
              </a:rPr>
              <a:t>QUESTIONS ET OBSERVATIONS</a:t>
            </a:r>
            <a:endParaRPr lang="fr-FR" sz="4500" spc="-1" dirty="0">
              <a:latin typeface="Arial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3F1D5F-6577-9DD6-9465-C44B961D9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472C-B0FA-4276-9329-676D6945266C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2956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3"/>
          <p:cNvSpPr/>
          <p:nvPr/>
        </p:nvSpPr>
        <p:spPr>
          <a:xfrm>
            <a:off x="7301345" y="1607040"/>
            <a:ext cx="4890655" cy="5250960"/>
          </a:xfrm>
          <a:prstGeom prst="rect">
            <a:avLst/>
          </a:prstGeom>
          <a:solidFill>
            <a:srgbClr val="203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4400" spc="-1" dirty="0">
                <a:solidFill>
                  <a:srgbClr val="FFFFFF"/>
                </a:solidFill>
                <a:latin typeface="Marianne"/>
              </a:rPr>
              <a:t>Merci pour votre participation</a:t>
            </a:r>
            <a:endParaRPr lang="fr-FR" sz="440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fr-FR" sz="4400" b="0" strike="noStrike" spc="-1" dirty="0">
              <a:latin typeface="Arial"/>
            </a:endParaRPr>
          </a:p>
        </p:txBody>
      </p:sp>
      <p:pic>
        <p:nvPicPr>
          <p:cNvPr id="86" name="Image 6"/>
          <p:cNvPicPr/>
          <p:nvPr/>
        </p:nvPicPr>
        <p:blipFill>
          <a:blip r:embed="rId2"/>
          <a:stretch/>
        </p:blipFill>
        <p:spPr>
          <a:xfrm>
            <a:off x="8663040" y="5749920"/>
            <a:ext cx="3306960" cy="933840"/>
          </a:xfrm>
          <a:prstGeom prst="rect">
            <a:avLst/>
          </a:prstGeom>
          <a:ln w="0"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1548882" y="3335694"/>
            <a:ext cx="4890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5">
                    <a:lumMod val="50000"/>
                  </a:schemeClr>
                </a:solidFill>
              </a:rPr>
              <a:t>Les malaises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26" y="306005"/>
            <a:ext cx="1703859" cy="116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49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 5"/>
          <p:cNvPicPr/>
          <p:nvPr/>
        </p:nvPicPr>
        <p:blipFill>
          <a:blip r:embed="rId2"/>
          <a:stretch/>
        </p:blipFill>
        <p:spPr>
          <a:xfrm>
            <a:off x="5486400" y="3256920"/>
            <a:ext cx="1218960" cy="344160"/>
          </a:xfrm>
          <a:prstGeom prst="rect">
            <a:avLst/>
          </a:prstGeom>
          <a:ln w="0">
            <a:noFill/>
          </a:ln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472C-B0FA-4276-9329-676D6945266C}" type="slidenum">
              <a:rPr lang="fr-FR" smtClean="0"/>
              <a:t>2</a:t>
            </a:fld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BBE3E78-19CF-6BFC-372E-185B1E4399C1}"/>
              </a:ext>
            </a:extLst>
          </p:cNvPr>
          <p:cNvGrpSpPr/>
          <p:nvPr/>
        </p:nvGrpSpPr>
        <p:grpSpPr>
          <a:xfrm>
            <a:off x="0" y="0"/>
            <a:ext cx="3108600" cy="6857640"/>
            <a:chOff x="0" y="0"/>
            <a:chExt cx="3108600" cy="6857640"/>
          </a:xfrm>
        </p:grpSpPr>
        <p:sp>
          <p:nvSpPr>
            <p:cNvPr id="90" name="Rectangle 3"/>
            <p:cNvSpPr/>
            <p:nvPr/>
          </p:nvSpPr>
          <p:spPr>
            <a:xfrm>
              <a:off x="0" y="0"/>
              <a:ext cx="3108600" cy="6857640"/>
            </a:xfrm>
            <a:prstGeom prst="rect">
              <a:avLst/>
            </a:prstGeom>
            <a:solidFill>
              <a:srgbClr val="203A72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pic>
          <p:nvPicPr>
            <p:cNvPr id="91" name="Image 4"/>
            <p:cNvPicPr/>
            <p:nvPr/>
          </p:nvPicPr>
          <p:blipFill>
            <a:blip r:embed="rId2"/>
            <a:stretch/>
          </p:blipFill>
          <p:spPr>
            <a:xfrm>
              <a:off x="683280" y="6113520"/>
              <a:ext cx="1742040" cy="491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3" name="ZoneTexte 7"/>
            <p:cNvSpPr/>
            <p:nvPr/>
          </p:nvSpPr>
          <p:spPr>
            <a:xfrm>
              <a:off x="130680" y="1018800"/>
              <a:ext cx="2834280" cy="52176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fr-FR" sz="2800" b="1" spc="-1" dirty="0">
                  <a:solidFill>
                    <a:srgbClr val="FFFFFF"/>
                  </a:solidFill>
                  <a:latin typeface="Marianne"/>
                </a:rPr>
                <a:t>Les malaises</a:t>
              </a:r>
              <a:endParaRPr lang="fr-FR" sz="2800" b="0" strike="noStrike" spc="-1" dirty="0">
                <a:latin typeface="Arial"/>
              </a:endParaRP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FFF121D-66CB-EDC0-6513-B66489EA6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280" y="2403552"/>
              <a:ext cx="1765846" cy="23950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9B8540FD-0710-868D-531E-A9EF06CBEACA}"/>
              </a:ext>
            </a:extLst>
          </p:cNvPr>
          <p:cNvSpPr txBox="1"/>
          <p:nvPr/>
        </p:nvSpPr>
        <p:spPr>
          <a:xfrm>
            <a:off x="3391680" y="3000748"/>
            <a:ext cx="87310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203A72"/>
                </a:solidFill>
                <a:latin typeface="Marianne" panose="02000000000000000000" pitchFamily="50" charset="0"/>
              </a:rPr>
              <a:t> 1 – Mises en situation</a:t>
            </a:r>
          </a:p>
          <a:p>
            <a:endParaRPr lang="fr-FR" sz="2000" b="1" dirty="0">
              <a:solidFill>
                <a:srgbClr val="203A72"/>
              </a:solidFill>
              <a:latin typeface="Marianne" panose="02000000000000000000" pitchFamily="50" charset="0"/>
            </a:endParaRPr>
          </a:p>
          <a:p>
            <a:endParaRPr lang="fr-FR" sz="2000" b="1" dirty="0">
              <a:solidFill>
                <a:srgbClr val="203A72"/>
              </a:solidFill>
              <a:latin typeface="Marianne" panose="02000000000000000000" pitchFamily="50" charset="0"/>
            </a:endParaRPr>
          </a:p>
          <a:p>
            <a:r>
              <a:rPr lang="fr-FR" sz="2000" b="1" dirty="0">
                <a:solidFill>
                  <a:srgbClr val="203A72"/>
                </a:solidFill>
                <a:latin typeface="Marianne" panose="02000000000000000000" pitchFamily="50" charset="0"/>
              </a:rPr>
              <a:t> 2  – Questions et observations sur la thématique</a:t>
            </a:r>
          </a:p>
          <a:p>
            <a:endParaRPr lang="fr-FR" sz="2000" dirty="0">
              <a:solidFill>
                <a:srgbClr val="203A72"/>
              </a:solidFill>
              <a:latin typeface="Marianne" panose="02000000000000000000" pitchFamily="50" charset="0"/>
            </a:endParaRPr>
          </a:p>
          <a:p>
            <a:endParaRPr lang="fr-FR" sz="2000" dirty="0">
              <a:solidFill>
                <a:srgbClr val="203A72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215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3"/>
          <p:cNvSpPr/>
          <p:nvPr/>
        </p:nvSpPr>
        <p:spPr>
          <a:xfrm>
            <a:off x="0" y="0"/>
            <a:ext cx="3108600" cy="6857640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91" name="Image 4"/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pic>
        <p:nvPicPr>
          <p:cNvPr id="92" name="Image 5"/>
          <p:cNvPicPr/>
          <p:nvPr/>
        </p:nvPicPr>
        <p:blipFill>
          <a:blip r:embed="rId2"/>
          <a:stretch/>
        </p:blipFill>
        <p:spPr>
          <a:xfrm>
            <a:off x="5486400" y="3256920"/>
            <a:ext cx="1218960" cy="344160"/>
          </a:xfrm>
          <a:prstGeom prst="rect">
            <a:avLst/>
          </a:prstGeom>
          <a:ln w="0">
            <a:noFill/>
          </a:ln>
        </p:spPr>
      </p:pic>
      <p:sp>
        <p:nvSpPr>
          <p:cNvPr id="3" name="Rectangle 2"/>
          <p:cNvSpPr/>
          <p:nvPr/>
        </p:nvSpPr>
        <p:spPr>
          <a:xfrm>
            <a:off x="2156604" y="2108780"/>
            <a:ext cx="9230264" cy="2640440"/>
          </a:xfrm>
          <a:prstGeom prst="rect">
            <a:avLst/>
          </a:prstGeom>
          <a:solidFill>
            <a:srgbClr val="698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buNone/>
            </a:pPr>
            <a:r>
              <a:rPr lang="fr-FR" sz="4500" b="1" spc="-1" dirty="0">
                <a:solidFill>
                  <a:srgbClr val="FFFFFF"/>
                </a:solidFill>
                <a:latin typeface="Marianne"/>
              </a:rPr>
              <a:t>MISES EN SITUATION</a:t>
            </a:r>
            <a:endParaRPr lang="fr-FR" sz="4500" spc="-1" dirty="0">
              <a:latin typeface="Arial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472C-B0FA-4276-9329-676D6945266C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0073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ED56E-133E-AB6A-72EA-8D6AA17A8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ADD3A59-297E-D5AF-E188-A010BD8852E2}"/>
              </a:ext>
            </a:extLst>
          </p:cNvPr>
          <p:cNvSpPr/>
          <p:nvPr/>
        </p:nvSpPr>
        <p:spPr>
          <a:xfrm rot="16200000">
            <a:off x="5455104" y="121103"/>
            <a:ext cx="1281793" cy="12192002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BE431979-4A73-4033-9547-FD5B12FA3BD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655E993-5310-BC37-AF3B-D95F9953B4F6}"/>
              </a:ext>
            </a:extLst>
          </p:cNvPr>
          <p:cNvSpPr txBox="1"/>
          <p:nvPr/>
        </p:nvSpPr>
        <p:spPr>
          <a:xfrm>
            <a:off x="1287142" y="706254"/>
            <a:ext cx="961771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Douleur thoracique (non traumatique)</a:t>
            </a:r>
            <a:endParaRPr lang="fr-FR" sz="2800" u="sng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omme de 58</a:t>
            </a:r>
            <a:r>
              <a:rPr lang="fr-FR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 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ans</a:t>
            </a:r>
          </a:p>
          <a:p>
            <a:endParaRPr lang="fr-FR" dirty="0">
              <a:solidFill>
                <a:srgbClr val="0070C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Teint p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â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ueurs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Douleur de type « poids sur le thorax »</a:t>
            </a:r>
            <a:endParaRPr lang="fr-FR" sz="18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800" dirty="0" err="1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₂</a:t>
            </a:r>
            <a:r>
              <a:rPr lang="fr-FR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 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</a:t>
            </a:r>
            <a:r>
              <a:rPr lang="fr-FR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 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95</a:t>
            </a:r>
            <a:r>
              <a:rPr lang="fr-FR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 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%</a:t>
            </a:r>
          </a:p>
          <a:p>
            <a:endParaRPr lang="fr-FR" dirty="0">
              <a:solidFill>
                <a:srgbClr val="0070C0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A déjà présenté un épisode similaire il y a 2 jours.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A des antécédents similaires chez les membres de sa famille.</a:t>
            </a: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33B6D1D6-8062-B936-3B01-43F594ECA6B1}"/>
              </a:ext>
            </a:extLst>
          </p:cNvPr>
          <p:cNvSpPr/>
          <p:nvPr/>
        </p:nvSpPr>
        <p:spPr>
          <a:xfrm>
            <a:off x="10845156" y="6335091"/>
            <a:ext cx="1327128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i="1" spc="-1" dirty="0">
                <a:solidFill>
                  <a:srgbClr val="FFFFFF"/>
                </a:solidFill>
                <a:latin typeface="Marianne"/>
              </a:rPr>
              <a:t>LES MALAISES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E7E27EC-3308-3A7F-9677-E614104A4C77}"/>
              </a:ext>
            </a:extLst>
          </p:cNvPr>
          <p:cNvSpPr txBox="1"/>
          <p:nvPr/>
        </p:nvSpPr>
        <p:spPr>
          <a:xfrm>
            <a:off x="1287142" y="4054733"/>
            <a:ext cx="942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 quel moment du bilan sont détectés les signes de détresse ?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9767F1-C3B3-B830-34F5-F791B3FA39BA}"/>
              </a:ext>
            </a:extLst>
          </p:cNvPr>
          <p:cNvSpPr txBox="1"/>
          <p:nvPr/>
        </p:nvSpPr>
        <p:spPr>
          <a:xfrm>
            <a:off x="1287142" y="4785055"/>
            <a:ext cx="942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 quel moment du bilan est réalisée l’analyse de la douleur ?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B3A3AA8-4C46-6C8F-EAEF-F1F472E2D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8742784" y="1256483"/>
            <a:ext cx="1643987" cy="2465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59 200+ Logo Oeil Stock Illustrations, graphiques vectoriels libre de droits  et Clip Art - iStock | Technologie, Logo lunette">
            <a:extLst>
              <a:ext uri="{FF2B5EF4-FFF2-40B4-BE49-F238E27FC236}">
                <a16:creationId xmlns:a16="http://schemas.microsoft.com/office/drawing/2014/main" id="{7B187731-69BB-4557-9B42-FB5D17F03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t="28471" r="13483" b="29225"/>
          <a:stretch/>
        </p:blipFill>
        <p:spPr bwMode="auto">
          <a:xfrm>
            <a:off x="10386771" y="4266334"/>
            <a:ext cx="1217407" cy="70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185428-5CDE-F68F-8542-F9E6631646FE}"/>
              </a:ext>
            </a:extLst>
          </p:cNvPr>
          <p:cNvSpPr txBox="1"/>
          <p:nvPr/>
        </p:nvSpPr>
        <p:spPr>
          <a:xfrm>
            <a:off x="9334495" y="3887969"/>
            <a:ext cx="1510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4800" b="1" baseline="300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ème</a:t>
            </a:r>
            <a:endParaRPr lang="fr-FR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2E4AF4-5EDF-223E-5833-66F21F9C0F4F}"/>
              </a:ext>
            </a:extLst>
          </p:cNvPr>
          <p:cNvSpPr txBox="1"/>
          <p:nvPr/>
        </p:nvSpPr>
        <p:spPr>
          <a:xfrm>
            <a:off x="9334494" y="4620311"/>
            <a:ext cx="1510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accent2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fr-FR" sz="4800" b="1" baseline="30000" dirty="0">
                <a:solidFill>
                  <a:schemeClr val="accent2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ème</a:t>
            </a:r>
            <a:endParaRPr lang="fr-FR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5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7B89E-911E-AF9B-D12C-69DBA7E1D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8481FDE-6D90-ABCD-72ED-C5054F21BA5F}"/>
              </a:ext>
            </a:extLst>
          </p:cNvPr>
          <p:cNvSpPr/>
          <p:nvPr/>
        </p:nvSpPr>
        <p:spPr>
          <a:xfrm rot="16200000">
            <a:off x="5455104" y="121103"/>
            <a:ext cx="1281793" cy="12192002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A7F45A20-BE06-3F04-EFD7-C0AEEC33821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sp>
        <p:nvSpPr>
          <p:cNvPr id="9" name="ZoneTexte 7">
            <a:extLst>
              <a:ext uri="{FF2B5EF4-FFF2-40B4-BE49-F238E27FC236}">
                <a16:creationId xmlns:a16="http://schemas.microsoft.com/office/drawing/2014/main" id="{0F50F249-BBAE-7356-636A-9182A7840113}"/>
              </a:ext>
            </a:extLst>
          </p:cNvPr>
          <p:cNvSpPr/>
          <p:nvPr/>
        </p:nvSpPr>
        <p:spPr>
          <a:xfrm>
            <a:off x="10845156" y="6335091"/>
            <a:ext cx="1327128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i="1" spc="-1" dirty="0">
                <a:solidFill>
                  <a:srgbClr val="FFFFFF"/>
                </a:solidFill>
                <a:latin typeface="Marianne"/>
              </a:rPr>
              <a:t>LES MALAISES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725D3B8-0438-2AA7-0D07-BBEFA456D432}"/>
              </a:ext>
            </a:extLst>
          </p:cNvPr>
          <p:cNvSpPr txBox="1"/>
          <p:nvPr/>
        </p:nvSpPr>
        <p:spPr>
          <a:xfrm>
            <a:off x="1287142" y="686219"/>
            <a:ext cx="942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 quel moment du bilan sont détectés les signes de détresse ?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898BCD3-B64D-4B8E-A9BE-7AC536BE36CA}"/>
              </a:ext>
            </a:extLst>
          </p:cNvPr>
          <p:cNvSpPr txBox="1"/>
          <p:nvPr/>
        </p:nvSpPr>
        <p:spPr>
          <a:xfrm>
            <a:off x="1287142" y="3198167"/>
            <a:ext cx="942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 quel moment du bilan est réalisée l’analyse de la douleur ?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516FFF4-D954-805F-742E-42F2EE11652D}"/>
              </a:ext>
            </a:extLst>
          </p:cNvPr>
          <p:cNvSpPr txBox="1"/>
          <p:nvPr/>
        </p:nvSpPr>
        <p:spPr>
          <a:xfrm>
            <a:off x="9487969" y="213529"/>
            <a:ext cx="2795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80"/>
                </a:highlight>
              </a:rPr>
              <a:t> 06AC04 / 06-2018 PSE②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CCAFC96-6DF6-9684-1E7E-D25C6F916E16}"/>
              </a:ext>
            </a:extLst>
          </p:cNvPr>
          <p:cNvGrpSpPr/>
          <p:nvPr/>
        </p:nvGrpSpPr>
        <p:grpSpPr>
          <a:xfrm>
            <a:off x="1923385" y="1204325"/>
            <a:ext cx="7453745" cy="1594296"/>
            <a:chOff x="1923385" y="1204325"/>
            <a:chExt cx="7453745" cy="159429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CC1D4076-48E6-8769-BFA2-4D7670267DA4}"/>
                </a:ext>
              </a:extLst>
            </p:cNvPr>
            <p:cNvSpPr/>
            <p:nvPr/>
          </p:nvSpPr>
          <p:spPr>
            <a:xfrm>
              <a:off x="1923385" y="1204325"/>
              <a:ext cx="7453745" cy="159429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110A5E9-C7FE-4810-C2B3-58108D3D3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5166" y="1343812"/>
              <a:ext cx="7000859" cy="1343969"/>
            </a:xfrm>
            <a:prstGeom prst="rect">
              <a:avLst/>
            </a:prstGeom>
          </p:spPr>
        </p:pic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EE95984A-0B11-1FD7-964D-A521B203DE05}"/>
                </a:ext>
              </a:extLst>
            </p:cNvPr>
            <p:cNvCxnSpPr>
              <a:cxnSpLocks/>
            </p:cNvCxnSpPr>
            <p:nvPr/>
          </p:nvCxnSpPr>
          <p:spPr>
            <a:xfrm>
              <a:off x="6483925" y="2479964"/>
              <a:ext cx="87283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6D8A504-5884-AA17-2879-2F8904DE4A67}"/>
              </a:ext>
            </a:extLst>
          </p:cNvPr>
          <p:cNvGrpSpPr/>
          <p:nvPr/>
        </p:nvGrpSpPr>
        <p:grpSpPr>
          <a:xfrm>
            <a:off x="1923384" y="3729190"/>
            <a:ext cx="7453745" cy="1140723"/>
            <a:chOff x="1923384" y="3729190"/>
            <a:chExt cx="7453745" cy="1140723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20FF26E1-0645-D61F-6BA2-6B743434AC20}"/>
                </a:ext>
              </a:extLst>
            </p:cNvPr>
            <p:cNvSpPr/>
            <p:nvPr/>
          </p:nvSpPr>
          <p:spPr>
            <a:xfrm>
              <a:off x="1923384" y="3729190"/>
              <a:ext cx="7453745" cy="114072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5FF1D33-71C9-11A1-E554-3A825711A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5166" y="3985226"/>
              <a:ext cx="7000859" cy="687151"/>
            </a:xfrm>
            <a:prstGeom prst="rect">
              <a:avLst/>
            </a:prstGeom>
          </p:spPr>
        </p:pic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18801A8-BE18-3D52-9FD8-143E1021399E}"/>
                </a:ext>
              </a:extLst>
            </p:cNvPr>
            <p:cNvCxnSpPr>
              <a:cxnSpLocks/>
            </p:cNvCxnSpPr>
            <p:nvPr/>
          </p:nvCxnSpPr>
          <p:spPr>
            <a:xfrm>
              <a:off x="2397327" y="4205702"/>
              <a:ext cx="87283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710416C1-6AE4-AF22-1770-B7E15F267A64}"/>
              </a:ext>
            </a:extLst>
          </p:cNvPr>
          <p:cNvSpPr txBox="1"/>
          <p:nvPr/>
        </p:nvSpPr>
        <p:spPr>
          <a:xfrm>
            <a:off x="831273" y="248831"/>
            <a:ext cx="7015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Douleur thoracique (non traumatique)</a:t>
            </a:r>
            <a:endParaRPr lang="fr-FR" sz="1800" u="sng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002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7DE8D-10E8-4DFE-5C2E-BAFDFD59E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18C770B-A700-7001-4383-542F5CEEE71D}"/>
              </a:ext>
            </a:extLst>
          </p:cNvPr>
          <p:cNvSpPr/>
          <p:nvPr/>
        </p:nvSpPr>
        <p:spPr>
          <a:xfrm rot="16200000">
            <a:off x="5455104" y="121103"/>
            <a:ext cx="1281793" cy="12192002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E1E10707-2D15-288F-2443-EB7D8EB9F11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E132D7E-911E-5CB5-4410-537A287F2D8B}"/>
              </a:ext>
            </a:extLst>
          </p:cNvPr>
          <p:cNvSpPr txBox="1"/>
          <p:nvPr/>
        </p:nvSpPr>
        <p:spPr>
          <a:xfrm>
            <a:off x="1287142" y="706254"/>
            <a:ext cx="96177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Malaise hypoglycémique chez le diabétique</a:t>
            </a:r>
            <a:r>
              <a:rPr lang="fr-FR" sz="2800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</a:p>
          <a:p>
            <a:endParaRPr lang="fr-FR" sz="8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Femme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34</a:t>
            </a:r>
            <a:r>
              <a:rPr lang="fr-FR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 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ans</a:t>
            </a:r>
          </a:p>
          <a:p>
            <a:endParaRPr lang="fr-FR" dirty="0">
              <a:solidFill>
                <a:srgbClr val="0070C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remblements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ueurs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Glycémie = 0,4 g/L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Consciente légèrement agitée</a:t>
            </a:r>
          </a:p>
          <a:p>
            <a:endParaRPr lang="fr-FR" dirty="0">
              <a:solidFill>
                <a:srgbClr val="0070C0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A déjà présenté ce type de malaise.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Déclare avoir un diabète de type 1.</a:t>
            </a: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0D62CE4A-760F-1E66-09BC-1E2BCFF30D33}"/>
              </a:ext>
            </a:extLst>
          </p:cNvPr>
          <p:cNvSpPr/>
          <p:nvPr/>
        </p:nvSpPr>
        <p:spPr>
          <a:xfrm>
            <a:off x="10845156" y="6335091"/>
            <a:ext cx="1327128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i="1" spc="-1" dirty="0">
                <a:solidFill>
                  <a:srgbClr val="FFFFFF"/>
                </a:solidFill>
                <a:latin typeface="Marianne"/>
              </a:rPr>
              <a:t>LES MALAISES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1DA5229-FE4F-F233-4366-084B6BB5D194}"/>
              </a:ext>
            </a:extLst>
          </p:cNvPr>
          <p:cNvSpPr txBox="1"/>
          <p:nvPr/>
        </p:nvSpPr>
        <p:spPr>
          <a:xfrm>
            <a:off x="1287141" y="3902329"/>
            <a:ext cx="10683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Quels signes sont constatés lors du 2</a:t>
            </a:r>
            <a:r>
              <a:rPr lang="fr-FR" sz="2400" baseline="30000" dirty="0"/>
              <a:t>ème</a:t>
            </a:r>
            <a:r>
              <a:rPr lang="fr-FR" sz="2400" dirty="0"/>
              <a:t> regard chez une personne connue diabétique ?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0CB1508-0C8A-D642-FE7A-659CBECBEAED}"/>
              </a:ext>
            </a:extLst>
          </p:cNvPr>
          <p:cNvSpPr txBox="1"/>
          <p:nvPr/>
        </p:nvSpPr>
        <p:spPr>
          <a:xfrm>
            <a:off x="1287142" y="4785055"/>
            <a:ext cx="942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De quoi peut se plaindre la victime au 4</a:t>
            </a:r>
            <a:r>
              <a:rPr lang="fr-FR" sz="2400" baseline="30000" dirty="0"/>
              <a:t>ème</a:t>
            </a:r>
            <a:r>
              <a:rPr lang="fr-FR" sz="2400" dirty="0"/>
              <a:t> regard ?  </a:t>
            </a:r>
          </a:p>
        </p:txBody>
      </p:sp>
      <p:pic>
        <p:nvPicPr>
          <p:cNvPr id="1026" name="Picture 2" descr="Image générée">
            <a:extLst>
              <a:ext uri="{FF2B5EF4-FFF2-40B4-BE49-F238E27FC236}">
                <a16:creationId xmlns:a16="http://schemas.microsoft.com/office/drawing/2014/main" id="{D805FBDF-27F2-E170-5493-1CB38C20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319" y="1277902"/>
            <a:ext cx="3342409" cy="2228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B2B2103-5C37-7EB7-9680-1A6943D96774}"/>
              </a:ext>
            </a:extLst>
          </p:cNvPr>
          <p:cNvSpPr/>
          <p:nvPr/>
        </p:nvSpPr>
        <p:spPr>
          <a:xfrm>
            <a:off x="1287140" y="2141773"/>
            <a:ext cx="896222" cy="2612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B12B0B8-680F-33AF-4BE7-F9502FD23B31}"/>
              </a:ext>
            </a:extLst>
          </p:cNvPr>
          <p:cNvSpPr/>
          <p:nvPr/>
        </p:nvSpPr>
        <p:spPr>
          <a:xfrm>
            <a:off x="1287140" y="1852523"/>
            <a:ext cx="1605350" cy="2612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B6A44C6-6EC8-32F6-E016-038CFB0C2527}"/>
              </a:ext>
            </a:extLst>
          </p:cNvPr>
          <p:cNvSpPr/>
          <p:nvPr/>
        </p:nvSpPr>
        <p:spPr>
          <a:xfrm>
            <a:off x="1287140" y="2676349"/>
            <a:ext cx="3200884" cy="2793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82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42D19-A7F3-5A26-9A78-49CD15675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3D8C071-911E-6C30-52C7-BD8D66F86530}"/>
              </a:ext>
            </a:extLst>
          </p:cNvPr>
          <p:cNvSpPr/>
          <p:nvPr/>
        </p:nvSpPr>
        <p:spPr>
          <a:xfrm rot="16200000">
            <a:off x="5455104" y="121103"/>
            <a:ext cx="1281793" cy="12192002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D2564485-13A6-8D0B-9185-C3A81FCDD7B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sp>
        <p:nvSpPr>
          <p:cNvPr id="9" name="ZoneTexte 7">
            <a:extLst>
              <a:ext uri="{FF2B5EF4-FFF2-40B4-BE49-F238E27FC236}">
                <a16:creationId xmlns:a16="http://schemas.microsoft.com/office/drawing/2014/main" id="{2EC971A6-2DCD-74B5-05E6-9B814516678E}"/>
              </a:ext>
            </a:extLst>
          </p:cNvPr>
          <p:cNvSpPr/>
          <p:nvPr/>
        </p:nvSpPr>
        <p:spPr>
          <a:xfrm>
            <a:off x="10845156" y="6335091"/>
            <a:ext cx="1327128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i="1" spc="-1" dirty="0">
                <a:solidFill>
                  <a:srgbClr val="FFFFFF"/>
                </a:solidFill>
                <a:latin typeface="Marianne"/>
              </a:rPr>
              <a:t>LES MALAISES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42A294-F76D-42FD-7D95-42D97BD476C0}"/>
              </a:ext>
            </a:extLst>
          </p:cNvPr>
          <p:cNvSpPr txBox="1"/>
          <p:nvPr/>
        </p:nvSpPr>
        <p:spPr>
          <a:xfrm>
            <a:off x="831273" y="686219"/>
            <a:ext cx="1115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Quels signes sont constatés lors du 2</a:t>
            </a:r>
            <a:r>
              <a:rPr lang="fr-FR" sz="2400" baseline="30000" dirty="0"/>
              <a:t>ème</a:t>
            </a:r>
            <a:r>
              <a:rPr lang="fr-FR" sz="2400" dirty="0"/>
              <a:t> regard chez une personne connue diabétique ?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C22FBD-265D-6B5C-3D5A-08D8541F6901}"/>
              </a:ext>
            </a:extLst>
          </p:cNvPr>
          <p:cNvSpPr txBox="1"/>
          <p:nvPr/>
        </p:nvSpPr>
        <p:spPr>
          <a:xfrm>
            <a:off x="831273" y="3198167"/>
            <a:ext cx="942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De quoi peut se plaindre la victime au 4</a:t>
            </a:r>
            <a:r>
              <a:rPr lang="fr-FR" sz="2400" baseline="30000" dirty="0"/>
              <a:t>ème</a:t>
            </a:r>
            <a:r>
              <a:rPr lang="fr-FR" sz="2400" dirty="0"/>
              <a:t> regard ?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24FC462-23C0-A302-8D29-D52A359071F9}"/>
              </a:ext>
            </a:extLst>
          </p:cNvPr>
          <p:cNvSpPr txBox="1"/>
          <p:nvPr/>
        </p:nvSpPr>
        <p:spPr>
          <a:xfrm>
            <a:off x="9487969" y="213529"/>
            <a:ext cx="2795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80"/>
                </a:highlight>
              </a:rPr>
              <a:t> 06AC05 / 06-2018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97F3D6B-DF59-666D-3085-71768CD42B43}"/>
              </a:ext>
            </a:extLst>
          </p:cNvPr>
          <p:cNvSpPr txBox="1"/>
          <p:nvPr/>
        </p:nvSpPr>
        <p:spPr>
          <a:xfrm>
            <a:off x="831273" y="248831"/>
            <a:ext cx="7015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Malaise hypoglycémique chez le diabétique</a:t>
            </a:r>
            <a:r>
              <a:rPr lang="fr-FR" sz="1800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5B2A4BB-0403-FFF1-31E0-BFA3CA6B051D}"/>
              </a:ext>
            </a:extLst>
          </p:cNvPr>
          <p:cNvGrpSpPr/>
          <p:nvPr/>
        </p:nvGrpSpPr>
        <p:grpSpPr>
          <a:xfrm>
            <a:off x="1923384" y="3729190"/>
            <a:ext cx="7453745" cy="1594296"/>
            <a:chOff x="1923384" y="3729190"/>
            <a:chExt cx="7453745" cy="159429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CF9C173D-5A8D-DCB9-3500-20B1978DB5EE}"/>
                </a:ext>
              </a:extLst>
            </p:cNvPr>
            <p:cNvSpPr/>
            <p:nvPr/>
          </p:nvSpPr>
          <p:spPr>
            <a:xfrm>
              <a:off x="1923384" y="3729190"/>
              <a:ext cx="7453745" cy="159429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AB561C2-2C18-31B9-7161-AD7F7C630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90"/>
            <a:stretch/>
          </p:blipFill>
          <p:spPr>
            <a:xfrm>
              <a:off x="2569780" y="3926408"/>
              <a:ext cx="6160954" cy="1201989"/>
            </a:xfrm>
            <a:prstGeom prst="rect">
              <a:avLst/>
            </a:prstGeom>
          </p:spPr>
        </p:pic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F7FFFEC9-9F70-BB71-1A2E-98432EB457FA}"/>
                </a:ext>
              </a:extLst>
            </p:cNvPr>
            <p:cNvCxnSpPr>
              <a:cxnSpLocks/>
            </p:cNvCxnSpPr>
            <p:nvPr/>
          </p:nvCxnSpPr>
          <p:spPr>
            <a:xfrm>
              <a:off x="3139198" y="4102386"/>
              <a:ext cx="87283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1ABEDEE6-EBA7-371C-1BA2-2EE0EC1001A8}"/>
                </a:ext>
              </a:extLst>
            </p:cNvPr>
            <p:cNvCxnSpPr>
              <a:cxnSpLocks/>
            </p:cNvCxnSpPr>
            <p:nvPr/>
          </p:nvCxnSpPr>
          <p:spPr>
            <a:xfrm>
              <a:off x="3044890" y="5090816"/>
              <a:ext cx="967147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2D91F0E-EA48-0985-D175-545C0AD965A7}"/>
              </a:ext>
            </a:extLst>
          </p:cNvPr>
          <p:cNvGrpSpPr/>
          <p:nvPr/>
        </p:nvGrpSpPr>
        <p:grpSpPr>
          <a:xfrm>
            <a:off x="1923385" y="1204325"/>
            <a:ext cx="7453745" cy="1859934"/>
            <a:chOff x="1923385" y="1204325"/>
            <a:chExt cx="7453745" cy="185993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F1A155D-13D6-6B67-543B-DB61E0227B79}"/>
                </a:ext>
              </a:extLst>
            </p:cNvPr>
            <p:cNvSpPr/>
            <p:nvPr/>
          </p:nvSpPr>
          <p:spPr>
            <a:xfrm>
              <a:off x="1923385" y="1204325"/>
              <a:ext cx="7453745" cy="185993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A7FCB10-4151-5B57-E58F-FDE441486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69779" y="1333475"/>
              <a:ext cx="6160954" cy="1601634"/>
            </a:xfrm>
            <a:prstGeom prst="rect">
              <a:avLst/>
            </a:prstGeom>
          </p:spPr>
        </p:pic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11A20C41-003F-059C-092B-EF78AD42FB9E}"/>
                </a:ext>
              </a:extLst>
            </p:cNvPr>
            <p:cNvCxnSpPr>
              <a:cxnSpLocks/>
            </p:cNvCxnSpPr>
            <p:nvPr/>
          </p:nvCxnSpPr>
          <p:spPr>
            <a:xfrm>
              <a:off x="2752531" y="1701026"/>
              <a:ext cx="723337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8A7FAAA6-D691-3C5A-0F93-65FAF5A51CD8}"/>
                </a:ext>
              </a:extLst>
            </p:cNvPr>
            <p:cNvCxnSpPr>
              <a:cxnSpLocks/>
            </p:cNvCxnSpPr>
            <p:nvPr/>
          </p:nvCxnSpPr>
          <p:spPr>
            <a:xfrm>
              <a:off x="3035559" y="2730503"/>
              <a:ext cx="43097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1CD1B8AB-541A-B93B-86AD-1DE96251FD58}"/>
                </a:ext>
              </a:extLst>
            </p:cNvPr>
            <p:cNvCxnSpPr>
              <a:cxnSpLocks/>
            </p:cNvCxnSpPr>
            <p:nvPr/>
          </p:nvCxnSpPr>
          <p:spPr>
            <a:xfrm>
              <a:off x="5315338" y="2369719"/>
              <a:ext cx="50696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6937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23154-AE5B-10F9-4ECE-F0307EFC2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283F7E19-0696-8C30-A57B-E42486C3B4A0}"/>
              </a:ext>
            </a:extLst>
          </p:cNvPr>
          <p:cNvSpPr/>
          <p:nvPr/>
        </p:nvSpPr>
        <p:spPr>
          <a:xfrm rot="16200000">
            <a:off x="5455104" y="121103"/>
            <a:ext cx="1281793" cy="12192002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3E19DCB5-7708-2D72-533B-B6BDB6D846D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895B31-2C37-66C9-2D9C-15952EA8DC28}"/>
              </a:ext>
            </a:extLst>
          </p:cNvPr>
          <p:cNvSpPr txBox="1"/>
          <p:nvPr/>
        </p:nvSpPr>
        <p:spPr>
          <a:xfrm>
            <a:off x="1287142" y="706254"/>
            <a:ext cx="961771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Crise d’a</a:t>
            </a:r>
            <a:r>
              <a:rPr lang="fr-FR" sz="28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sthme</a:t>
            </a:r>
            <a:r>
              <a:rPr lang="fr-FR" sz="2800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</a:p>
          <a:p>
            <a:endParaRPr lang="fr-FR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Garçon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13</a:t>
            </a:r>
            <a:r>
              <a:rPr lang="fr-FR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 </a:t>
            </a:r>
            <a:r>
              <a:rPr lang="fr-FR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ans</a:t>
            </a:r>
          </a:p>
          <a:p>
            <a:endParaRPr lang="fr-FR" dirty="0">
              <a:solidFill>
                <a:srgbClr val="0070C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Respire difficilement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Sifflement à l’expiration</a:t>
            </a: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FR 30</a:t>
            </a:r>
          </a:p>
          <a:p>
            <a:r>
              <a:rPr lang="fr-FR" dirty="0" err="1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SpO</a:t>
            </a:r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₂ = 91 %</a:t>
            </a:r>
          </a:p>
          <a:p>
            <a:endParaRPr lang="fr-FR" dirty="0">
              <a:solidFill>
                <a:srgbClr val="0070C0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A déjà présenté ce type de malaise.</a:t>
            </a: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9C4D8E31-8A04-1374-AF48-F82154921B8A}"/>
              </a:ext>
            </a:extLst>
          </p:cNvPr>
          <p:cNvSpPr/>
          <p:nvPr/>
        </p:nvSpPr>
        <p:spPr>
          <a:xfrm>
            <a:off x="10845156" y="6335091"/>
            <a:ext cx="1327128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i="1" spc="-1" dirty="0">
                <a:solidFill>
                  <a:srgbClr val="FFFFFF"/>
                </a:solidFill>
                <a:latin typeface="Marianne"/>
              </a:rPr>
              <a:t>LES MALAISES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F6A780B-1D73-1728-8154-C6B8A0A6E88C}"/>
              </a:ext>
            </a:extLst>
          </p:cNvPr>
          <p:cNvSpPr txBox="1"/>
          <p:nvPr/>
        </p:nvSpPr>
        <p:spPr>
          <a:xfrm>
            <a:off x="1287141" y="3902329"/>
            <a:ext cx="10683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Dans sa forme grave, que fait apparaître le 2</a:t>
            </a:r>
            <a:r>
              <a:rPr lang="fr-FR" sz="2400" baseline="30000" dirty="0"/>
              <a:t>ème</a:t>
            </a:r>
            <a:r>
              <a:rPr lang="fr-FR" sz="2400" dirty="0"/>
              <a:t> regard chez une personne connue comme étant asthmatique ?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DD3127-F052-75A2-6C25-5D375CDAEC07}"/>
              </a:ext>
            </a:extLst>
          </p:cNvPr>
          <p:cNvSpPr txBox="1"/>
          <p:nvPr/>
        </p:nvSpPr>
        <p:spPr>
          <a:xfrm>
            <a:off x="1287142" y="4785055"/>
            <a:ext cx="942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Lors de l’examen, que peut-on constater ?  </a:t>
            </a:r>
          </a:p>
        </p:txBody>
      </p:sp>
      <p:pic>
        <p:nvPicPr>
          <p:cNvPr id="8" name="Image 7" descr="Une image contenant habits, personne, Visage humain, Téléphone mobile&#10;&#10;Le contenu généré par l’IA peut être incorrect.">
            <a:extLst>
              <a:ext uri="{FF2B5EF4-FFF2-40B4-BE49-F238E27FC236}">
                <a16:creationId xmlns:a16="http://schemas.microsoft.com/office/drawing/2014/main" id="{FDD31C3F-7B94-21EC-F855-F0F81DF8F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319" y="1196217"/>
            <a:ext cx="3558539" cy="2372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2E75A3E-E111-8E2F-E36D-51B599B0E2BD}"/>
              </a:ext>
            </a:extLst>
          </p:cNvPr>
          <p:cNvSpPr/>
          <p:nvPr/>
        </p:nvSpPr>
        <p:spPr>
          <a:xfrm>
            <a:off x="1287141" y="2004545"/>
            <a:ext cx="2277153" cy="2907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C9E5696-E967-7C5E-16B1-AF2198579A18}"/>
              </a:ext>
            </a:extLst>
          </p:cNvPr>
          <p:cNvSpPr/>
          <p:nvPr/>
        </p:nvSpPr>
        <p:spPr>
          <a:xfrm>
            <a:off x="1286743" y="2296019"/>
            <a:ext cx="2473494" cy="2907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77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E6D61-56D2-68FC-CAB0-FD3C52B60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2E6BF77-E433-F945-524E-713142028326}"/>
              </a:ext>
            </a:extLst>
          </p:cNvPr>
          <p:cNvSpPr/>
          <p:nvPr/>
        </p:nvSpPr>
        <p:spPr>
          <a:xfrm rot="16200000">
            <a:off x="5455104" y="121103"/>
            <a:ext cx="1281793" cy="12192002"/>
          </a:xfrm>
          <a:prstGeom prst="rect">
            <a:avLst/>
          </a:prstGeom>
          <a:solidFill>
            <a:srgbClr val="203A72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56D52D70-1968-F63D-9FAB-0040A7B9F4D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6113520"/>
            <a:ext cx="1742040" cy="491760"/>
          </a:xfrm>
          <a:prstGeom prst="rect">
            <a:avLst/>
          </a:prstGeom>
          <a:ln w="0">
            <a:noFill/>
          </a:ln>
        </p:spPr>
      </p:pic>
      <p:sp>
        <p:nvSpPr>
          <p:cNvPr id="9" name="ZoneTexte 7">
            <a:extLst>
              <a:ext uri="{FF2B5EF4-FFF2-40B4-BE49-F238E27FC236}">
                <a16:creationId xmlns:a16="http://schemas.microsoft.com/office/drawing/2014/main" id="{F963535A-2FCC-FA8C-3766-170E6C768DF0}"/>
              </a:ext>
            </a:extLst>
          </p:cNvPr>
          <p:cNvSpPr/>
          <p:nvPr/>
        </p:nvSpPr>
        <p:spPr>
          <a:xfrm>
            <a:off x="10845156" y="6335091"/>
            <a:ext cx="1327128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1" i="1" spc="-1" dirty="0">
                <a:solidFill>
                  <a:srgbClr val="FFFFFF"/>
                </a:solidFill>
                <a:latin typeface="Marianne"/>
              </a:rPr>
              <a:t>LES MALAISES</a:t>
            </a:r>
            <a:endParaRPr lang="fr-FR" sz="1200" b="0" i="1" strike="noStrike" spc="-1" dirty="0">
              <a:latin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3204BBD-71C3-C183-F9C7-B7A97D266018}"/>
              </a:ext>
            </a:extLst>
          </p:cNvPr>
          <p:cNvSpPr txBox="1"/>
          <p:nvPr/>
        </p:nvSpPr>
        <p:spPr>
          <a:xfrm>
            <a:off x="831273" y="686219"/>
            <a:ext cx="11152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Dans sa forme grave, que fait apparaître le 2</a:t>
            </a:r>
            <a:r>
              <a:rPr lang="fr-FR" sz="2400" baseline="30000" dirty="0"/>
              <a:t>ème</a:t>
            </a:r>
            <a:r>
              <a:rPr lang="fr-FR" sz="2400" dirty="0"/>
              <a:t> regard chez une personne connue comme étant asthmatique ?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41391E-11F0-3A5B-85B0-3D9CF064A22A}"/>
              </a:ext>
            </a:extLst>
          </p:cNvPr>
          <p:cNvSpPr txBox="1"/>
          <p:nvPr/>
        </p:nvSpPr>
        <p:spPr>
          <a:xfrm>
            <a:off x="831273" y="3198167"/>
            <a:ext cx="942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Lors de l’examen, que peut-on constater ?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DD3B6A5-7F53-4B4A-F182-DE0A7AEEB525}"/>
              </a:ext>
            </a:extLst>
          </p:cNvPr>
          <p:cNvSpPr txBox="1"/>
          <p:nvPr/>
        </p:nvSpPr>
        <p:spPr>
          <a:xfrm>
            <a:off x="9487969" y="213529"/>
            <a:ext cx="2795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80"/>
                </a:highlight>
              </a:rPr>
              <a:t> 06AC03 / 06-2018 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1DC5B2A-B90E-DC0C-DEB8-73157BE128D8}"/>
              </a:ext>
            </a:extLst>
          </p:cNvPr>
          <p:cNvSpPr txBox="1"/>
          <p:nvPr/>
        </p:nvSpPr>
        <p:spPr>
          <a:xfrm>
            <a:off x="831273" y="248832"/>
            <a:ext cx="3147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u="sng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Crise d’a</a:t>
            </a:r>
            <a:r>
              <a:rPr lang="fr-FR" sz="18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sthme</a:t>
            </a:r>
            <a:r>
              <a:rPr lang="fr-FR" sz="1800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FA237DF-2677-FDE3-8C0C-1E50150B868C}"/>
              </a:ext>
            </a:extLst>
          </p:cNvPr>
          <p:cNvGrpSpPr/>
          <p:nvPr/>
        </p:nvGrpSpPr>
        <p:grpSpPr>
          <a:xfrm>
            <a:off x="1923385" y="1586573"/>
            <a:ext cx="7453745" cy="1477685"/>
            <a:chOff x="1923385" y="1586573"/>
            <a:chExt cx="7453745" cy="147768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0F21F02-4825-7A26-21E8-BBAA6FDA4352}"/>
                </a:ext>
              </a:extLst>
            </p:cNvPr>
            <p:cNvSpPr/>
            <p:nvPr/>
          </p:nvSpPr>
          <p:spPr>
            <a:xfrm>
              <a:off x="1923385" y="1586573"/>
              <a:ext cx="7453745" cy="1477685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4850261-06C0-B5A9-9E52-6BBAF5F96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0892" y="1928958"/>
              <a:ext cx="7122861" cy="778704"/>
            </a:xfrm>
            <a:prstGeom prst="rect">
              <a:avLst/>
            </a:prstGeom>
          </p:spPr>
        </p:pic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E7769156-1BDB-7F8A-57B2-4891FED70FC4}"/>
                </a:ext>
              </a:extLst>
            </p:cNvPr>
            <p:cNvCxnSpPr>
              <a:cxnSpLocks/>
            </p:cNvCxnSpPr>
            <p:nvPr/>
          </p:nvCxnSpPr>
          <p:spPr>
            <a:xfrm>
              <a:off x="3731523" y="2408627"/>
              <a:ext cx="87283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4E8A070-5A9D-AFF2-9958-1821108D85AF}"/>
                </a:ext>
              </a:extLst>
            </p:cNvPr>
            <p:cNvCxnSpPr>
              <a:cxnSpLocks/>
            </p:cNvCxnSpPr>
            <p:nvPr/>
          </p:nvCxnSpPr>
          <p:spPr>
            <a:xfrm>
              <a:off x="2130223" y="2626341"/>
              <a:ext cx="141541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43234A0-1B8B-EDC6-9D04-A75442072810}"/>
              </a:ext>
            </a:extLst>
          </p:cNvPr>
          <p:cNvGrpSpPr/>
          <p:nvPr/>
        </p:nvGrpSpPr>
        <p:grpSpPr>
          <a:xfrm>
            <a:off x="1923384" y="3729190"/>
            <a:ext cx="7453745" cy="1542237"/>
            <a:chOff x="1923384" y="3729190"/>
            <a:chExt cx="7453745" cy="1542237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728FB52C-C9D7-F8B2-83DB-BFD80B6965FC}"/>
                </a:ext>
              </a:extLst>
            </p:cNvPr>
            <p:cNvSpPr/>
            <p:nvPr/>
          </p:nvSpPr>
          <p:spPr>
            <a:xfrm>
              <a:off x="1923384" y="3729190"/>
              <a:ext cx="7453745" cy="1542237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071894B-F702-5BBE-23D1-EA7258521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0892" y="3990714"/>
              <a:ext cx="7122861" cy="989919"/>
            </a:xfrm>
            <a:prstGeom prst="rect">
              <a:avLst/>
            </a:prstGeom>
          </p:spPr>
        </p:pic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B8C0807E-37D5-CFBF-A63D-7A553E083407}"/>
                </a:ext>
              </a:extLst>
            </p:cNvPr>
            <p:cNvCxnSpPr>
              <a:cxnSpLocks/>
            </p:cNvCxnSpPr>
            <p:nvPr/>
          </p:nvCxnSpPr>
          <p:spPr>
            <a:xfrm>
              <a:off x="2425320" y="4952640"/>
              <a:ext cx="181077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575515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713</Words>
  <Application>Microsoft Office PowerPoint</Application>
  <PresentationFormat>Grand écran</PresentationFormat>
  <Paragraphs>150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Marianne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/>
  <cp:revision>26</cp:revision>
  <dcterms:created xsi:type="dcterms:W3CDTF">2025-04-07T07:56:55Z</dcterms:created>
  <dcterms:modified xsi:type="dcterms:W3CDTF">2025-06-03T08:17:58Z</dcterms:modified>
</cp:coreProperties>
</file>